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753600" cy="7315200"/>
  <p:notesSz cx="6858000" cy="9144000"/>
  <p:embeddedFontLst>
    <p:embeddedFont>
      <p:font typeface="Arimo Bold" panose="020B0604020202020204" charset="0"/>
      <p:regular r:id="rId23"/>
    </p:embeddedFont>
    <p:embeddedFont>
      <p:font typeface="Arbutus Slab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Andada" panose="020B0604020202020204" charset="0"/>
      <p:regular r:id="rId29"/>
    </p:embeddedFont>
    <p:embeddedFont>
      <p:font typeface="Arimo" panose="020B0604020202020204" charset="0"/>
      <p:regular r:id="rId30"/>
    </p:embeddedFont>
    <p:embeddedFont>
      <p:font typeface="Andada Bold Italics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88" d="100"/>
          <a:sy n="88" d="100"/>
        </p:scale>
        <p:origin x="-67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201883" y="-172158"/>
            <a:ext cx="2673846" cy="3126565"/>
          </a:xfrm>
          <a:prstGeom prst="rect">
            <a:avLst/>
          </a:prstGeom>
          <a:solidFill>
            <a:srgbClr val="FDFDFD"/>
          </a:solidFill>
        </p:spPr>
      </p:sp>
      <p:grpSp>
        <p:nvGrpSpPr>
          <p:cNvPr id="3" name="Group 3"/>
          <p:cNvGrpSpPr/>
          <p:nvPr/>
        </p:nvGrpSpPr>
        <p:grpSpPr>
          <a:xfrm>
            <a:off x="6693565" y="2229421"/>
            <a:ext cx="1140273" cy="114027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232792" y="2115300"/>
            <a:ext cx="797299" cy="797299"/>
            <a:chOff x="-2540" y="-254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00611" y="989905"/>
            <a:ext cx="6532181" cy="5293480"/>
            <a:chOff x="0" y="0"/>
            <a:chExt cx="8709575" cy="7057973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8709575" cy="3843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84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78507"/>
              <a:ext cx="8709575" cy="5470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490"/>
                </a:lnSpc>
              </a:pPr>
              <a:r>
                <a:rPr lang="en-US" sz="5600" spc="-56">
                  <a:solidFill>
                    <a:srgbClr val="FDFDFD"/>
                  </a:solidFill>
                  <a:latin typeface="Arbutus Slab Italics"/>
                </a:rPr>
                <a:t>Fonksiyon Kullanılarak Yazılan Bilgisayar Programı</a:t>
              </a:r>
            </a:p>
            <a:p>
              <a:pPr>
                <a:lnSpc>
                  <a:spcPts val="6495"/>
                </a:lnSpc>
              </a:pPr>
              <a:endParaRPr lang="en-US" sz="5600" spc="-56">
                <a:solidFill>
                  <a:srgbClr val="FDFDFD"/>
                </a:solidFill>
                <a:latin typeface="Arbutus Slab Itali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565848"/>
              <a:ext cx="8709575" cy="492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79"/>
                </a:lnSpc>
              </a:pPr>
              <a:r>
                <a:rPr lang="en-US" sz="2399">
                  <a:solidFill>
                    <a:srgbClr val="FDFDFD"/>
                  </a:solidFill>
                  <a:latin typeface="Andada"/>
                </a:rPr>
                <a:t>Hazırlayan:  Zehra Miray Düztaş  </a:t>
              </a:r>
            </a:p>
          </p:txBody>
        </p:sp>
      </p:grpSp>
      <p:sp>
        <p:nvSpPr>
          <p:cNvPr id="11" name="AutoShape 11"/>
          <p:cNvSpPr/>
          <p:nvPr/>
        </p:nvSpPr>
        <p:spPr>
          <a:xfrm>
            <a:off x="9022080" y="2021798"/>
            <a:ext cx="74398" cy="5499463"/>
          </a:xfrm>
          <a:prstGeom prst="rect">
            <a:avLst/>
          </a:prstGeom>
          <a:solidFill>
            <a:srgbClr val="318F9A"/>
          </a:solidFill>
        </p:spPr>
      </p:sp>
      <p:sp>
        <p:nvSpPr>
          <p:cNvPr id="12" name="AutoShape 12"/>
          <p:cNvSpPr/>
          <p:nvPr/>
        </p:nvSpPr>
        <p:spPr>
          <a:xfrm>
            <a:off x="-104052" y="-105477"/>
            <a:ext cx="824524" cy="1257718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13" name="AutoShape 13"/>
          <p:cNvSpPr/>
          <p:nvPr/>
        </p:nvSpPr>
        <p:spPr>
          <a:xfrm>
            <a:off x="-104052" y="751840"/>
            <a:ext cx="5797202" cy="66887"/>
          </a:xfrm>
          <a:prstGeom prst="rect">
            <a:avLst/>
          </a:prstGeom>
          <a:solidFill>
            <a:srgbClr val="318F9A"/>
          </a:solid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8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080" y="-102867"/>
            <a:ext cx="880718" cy="1429152"/>
          </a:xfrm>
          <a:prstGeom prst="rect">
            <a:avLst/>
          </a:prstGeom>
          <a:solidFill>
            <a:srgbClr val="FFDE59"/>
          </a:solidFill>
        </p:spPr>
      </p:sp>
      <p:grpSp>
        <p:nvGrpSpPr>
          <p:cNvPr id="3" name="Group 3"/>
          <p:cNvGrpSpPr/>
          <p:nvPr/>
        </p:nvGrpSpPr>
        <p:grpSpPr>
          <a:xfrm>
            <a:off x="548640" y="509067"/>
            <a:ext cx="573583" cy="57358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66333" y="741951"/>
            <a:ext cx="361416" cy="361416"/>
            <a:chOff x="-2540" y="-254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8735289" y="6576416"/>
            <a:ext cx="573583" cy="573583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8660664" y="6576416"/>
            <a:ext cx="361416" cy="361416"/>
            <a:chOff x="-2540" y="-254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-111098" y="6101948"/>
            <a:ext cx="842618" cy="1340252"/>
          </a:xfrm>
          <a:prstGeom prst="rect">
            <a:avLst/>
          </a:prstGeom>
          <a:solidFill>
            <a:srgbClr val="FFDE59"/>
          </a:solidFill>
        </p:spPr>
      </p:sp>
      <p:sp>
        <p:nvSpPr>
          <p:cNvPr id="12" name="AutoShape 12"/>
          <p:cNvSpPr/>
          <p:nvPr/>
        </p:nvSpPr>
        <p:spPr>
          <a:xfrm>
            <a:off x="116178" y="6576416"/>
            <a:ext cx="2938085" cy="61807"/>
          </a:xfrm>
          <a:prstGeom prst="rect">
            <a:avLst/>
          </a:prstGeom>
          <a:solidFill>
            <a:srgbClr val="04383F"/>
          </a:solidFill>
        </p:spPr>
      </p:sp>
      <p:sp>
        <p:nvSpPr>
          <p:cNvPr id="13" name="AutoShape 13"/>
          <p:cNvSpPr/>
          <p:nvPr/>
        </p:nvSpPr>
        <p:spPr>
          <a:xfrm>
            <a:off x="6722787" y="726855"/>
            <a:ext cx="2938085" cy="61807"/>
          </a:xfrm>
          <a:prstGeom prst="rect">
            <a:avLst/>
          </a:prstGeom>
          <a:solidFill>
            <a:srgbClr val="04383F"/>
          </a:solidFill>
        </p:spPr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312877" y="1645920"/>
            <a:ext cx="4048758" cy="2192717"/>
          </a:xfrm>
          <a:prstGeom prst="rect">
            <a:avLst/>
          </a:prstGeom>
        </p:spPr>
      </p:pic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16178" y="1645920"/>
            <a:ext cx="4023819" cy="4023360"/>
            <a:chOff x="0" y="0"/>
            <a:chExt cx="6350013" cy="6349289"/>
          </a:xfrm>
        </p:grpSpPr>
        <p:sp>
          <p:nvSpPr>
            <p:cNvPr id="16" name="Freeform 16"/>
            <p:cNvSpPr/>
            <p:nvPr/>
          </p:nvSpPr>
          <p:spPr>
            <a:xfrm>
              <a:off x="-95250" y="-95136"/>
              <a:ext cx="6540525" cy="6539573"/>
            </a:xfrm>
            <a:custGeom>
              <a:avLst/>
              <a:gdLst/>
              <a:ahLst/>
              <a:cxnLst/>
              <a:rect l="l" t="t" r="r" b="b"/>
              <a:pathLst>
                <a:path w="6540525" h="6539573">
                  <a:moveTo>
                    <a:pt x="5684545" y="1101865"/>
                  </a:moveTo>
                  <a:cubicBezTo>
                    <a:pt x="5560364" y="886829"/>
                    <a:pt x="5335181" y="766521"/>
                    <a:pt x="5103533" y="766356"/>
                  </a:cubicBezTo>
                  <a:lnTo>
                    <a:pt x="5103571" y="766318"/>
                  </a:lnTo>
                  <a:cubicBezTo>
                    <a:pt x="4871923" y="766115"/>
                    <a:pt x="4646701" y="645821"/>
                    <a:pt x="4522559" y="430810"/>
                  </a:cubicBezTo>
                  <a:cubicBezTo>
                    <a:pt x="4337317" y="109919"/>
                    <a:pt x="3927030" y="0"/>
                    <a:pt x="3606140" y="185281"/>
                  </a:cubicBezTo>
                  <a:lnTo>
                    <a:pt x="3606089" y="185319"/>
                  </a:lnTo>
                  <a:lnTo>
                    <a:pt x="3606089" y="185115"/>
                  </a:lnTo>
                  <a:cubicBezTo>
                    <a:pt x="3406788" y="299936"/>
                    <a:pt x="3153854" y="309029"/>
                    <a:pt x="2939771" y="187630"/>
                  </a:cubicBezTo>
                  <a:cubicBezTo>
                    <a:pt x="2836743" y="126902"/>
                    <a:pt x="2719296" y="94958"/>
                    <a:pt x="2599703" y="95136"/>
                  </a:cubicBezTo>
                  <a:cubicBezTo>
                    <a:pt x="2351405" y="95136"/>
                    <a:pt x="2134641" y="230048"/>
                    <a:pt x="2018614" y="430568"/>
                  </a:cubicBezTo>
                  <a:lnTo>
                    <a:pt x="2018614" y="430530"/>
                  </a:lnTo>
                  <a:cubicBezTo>
                    <a:pt x="1902625" y="631012"/>
                    <a:pt x="1685811" y="765925"/>
                    <a:pt x="1437551" y="765925"/>
                  </a:cubicBezTo>
                  <a:cubicBezTo>
                    <a:pt x="1067029" y="765925"/>
                    <a:pt x="766686" y="1066267"/>
                    <a:pt x="766686" y="1436789"/>
                  </a:cubicBezTo>
                  <a:lnTo>
                    <a:pt x="766686" y="1436866"/>
                  </a:lnTo>
                  <a:lnTo>
                    <a:pt x="766483" y="1436789"/>
                  </a:lnTo>
                  <a:cubicBezTo>
                    <a:pt x="766280" y="1666672"/>
                    <a:pt x="647802" y="1890154"/>
                    <a:pt x="435902" y="2014906"/>
                  </a:cubicBezTo>
                  <a:cubicBezTo>
                    <a:pt x="331646" y="2073744"/>
                    <a:pt x="245134" y="2159541"/>
                    <a:pt x="185433" y="2263305"/>
                  </a:cubicBezTo>
                  <a:cubicBezTo>
                    <a:pt x="61277" y="2478367"/>
                    <a:pt x="69723" y="2733523"/>
                    <a:pt x="185395" y="2934246"/>
                  </a:cubicBezTo>
                  <a:lnTo>
                    <a:pt x="185357" y="2934246"/>
                  </a:lnTo>
                  <a:cubicBezTo>
                    <a:pt x="300939" y="3134932"/>
                    <a:pt x="309385" y="3390113"/>
                    <a:pt x="185230" y="3605149"/>
                  </a:cubicBezTo>
                  <a:cubicBezTo>
                    <a:pt x="0" y="3926002"/>
                    <a:pt x="109906" y="4336288"/>
                    <a:pt x="430797" y="4521569"/>
                  </a:cubicBezTo>
                  <a:lnTo>
                    <a:pt x="430835" y="4521607"/>
                  </a:lnTo>
                  <a:lnTo>
                    <a:pt x="430708" y="4521695"/>
                  </a:lnTo>
                  <a:cubicBezTo>
                    <a:pt x="631228" y="4637634"/>
                    <a:pt x="766077" y="4854448"/>
                    <a:pt x="766077" y="5102746"/>
                  </a:cubicBezTo>
                  <a:cubicBezTo>
                    <a:pt x="766077" y="5473268"/>
                    <a:pt x="1066419" y="5773611"/>
                    <a:pt x="1436929" y="5773611"/>
                  </a:cubicBezTo>
                  <a:cubicBezTo>
                    <a:pt x="1685239" y="5773611"/>
                    <a:pt x="1901965" y="5908497"/>
                    <a:pt x="2018030" y="6109018"/>
                  </a:cubicBezTo>
                  <a:cubicBezTo>
                    <a:pt x="2134019" y="6309449"/>
                    <a:pt x="2350821" y="6444425"/>
                    <a:pt x="2599093" y="6444425"/>
                  </a:cubicBezTo>
                  <a:cubicBezTo>
                    <a:pt x="2718685" y="6444579"/>
                    <a:pt x="2836127" y="6412633"/>
                    <a:pt x="2939161" y="6351918"/>
                  </a:cubicBezTo>
                  <a:cubicBezTo>
                    <a:pt x="3153194" y="6230544"/>
                    <a:pt x="3406191" y="6239637"/>
                    <a:pt x="3605479" y="6354496"/>
                  </a:cubicBezTo>
                  <a:lnTo>
                    <a:pt x="3605479" y="6354255"/>
                  </a:lnTo>
                  <a:lnTo>
                    <a:pt x="3605517" y="6354331"/>
                  </a:lnTo>
                  <a:cubicBezTo>
                    <a:pt x="3926408" y="6539573"/>
                    <a:pt x="4336694" y="6429617"/>
                    <a:pt x="4521987" y="6108764"/>
                  </a:cubicBezTo>
                  <a:cubicBezTo>
                    <a:pt x="4646130" y="5893766"/>
                    <a:pt x="4871314" y="5773446"/>
                    <a:pt x="5102961" y="5773281"/>
                  </a:cubicBezTo>
                  <a:lnTo>
                    <a:pt x="5102911" y="5773192"/>
                  </a:lnTo>
                  <a:cubicBezTo>
                    <a:pt x="5334558" y="5773027"/>
                    <a:pt x="5559780" y="5652707"/>
                    <a:pt x="5683885" y="5437709"/>
                  </a:cubicBezTo>
                  <a:cubicBezTo>
                    <a:pt x="5745010" y="5331855"/>
                    <a:pt x="5774017" y="5216234"/>
                    <a:pt x="5773890" y="5102213"/>
                  </a:cubicBezTo>
                  <a:lnTo>
                    <a:pt x="5773979" y="5102290"/>
                  </a:lnTo>
                  <a:cubicBezTo>
                    <a:pt x="5774182" y="4878846"/>
                    <a:pt x="5886145" y="4661358"/>
                    <a:pt x="6087059" y="4534828"/>
                  </a:cubicBezTo>
                  <a:cubicBezTo>
                    <a:pt x="6195364" y="4477881"/>
                    <a:pt x="6289357" y="4390620"/>
                    <a:pt x="6355029" y="4276866"/>
                  </a:cubicBezTo>
                  <a:cubicBezTo>
                    <a:pt x="6479222" y="4061753"/>
                    <a:pt x="6470777" y="3806572"/>
                    <a:pt x="6355118" y="3605886"/>
                  </a:cubicBezTo>
                  <a:lnTo>
                    <a:pt x="6355156" y="3605886"/>
                  </a:lnTo>
                  <a:cubicBezTo>
                    <a:pt x="6239535" y="3405201"/>
                    <a:pt x="6231077" y="3150020"/>
                    <a:pt x="6355245" y="2934971"/>
                  </a:cubicBezTo>
                  <a:cubicBezTo>
                    <a:pt x="6540525" y="2614080"/>
                    <a:pt x="6430568" y="2203832"/>
                    <a:pt x="6109677" y="2018552"/>
                  </a:cubicBezTo>
                  <a:lnTo>
                    <a:pt x="6109627" y="2018501"/>
                  </a:lnTo>
                  <a:lnTo>
                    <a:pt x="6109754" y="2018463"/>
                  </a:lnTo>
                  <a:cubicBezTo>
                    <a:pt x="5910847" y="1903375"/>
                    <a:pt x="5776557" y="1689088"/>
                    <a:pt x="5774436" y="1443267"/>
                  </a:cubicBezTo>
                  <a:cubicBezTo>
                    <a:pt x="5775604" y="1327265"/>
                    <a:pt x="5746686" y="1209536"/>
                    <a:pt x="5684545" y="1101865"/>
                  </a:cubicBezTo>
                </a:path>
              </a:pathLst>
            </a:custGeom>
            <a:solidFill>
              <a:srgbClr val="FFDE59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l="26832" t="51318" r="31369" b="12222"/>
          <a:stretch>
            <a:fillRect/>
          </a:stretch>
        </p:blipFill>
        <p:spPr>
          <a:xfrm>
            <a:off x="5312877" y="4051561"/>
            <a:ext cx="4048758" cy="2355153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731520" y="2291843"/>
            <a:ext cx="2929085" cy="2731514"/>
            <a:chOff x="0" y="0"/>
            <a:chExt cx="3905447" cy="364201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3905447" cy="2448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252">
                  <a:solidFill>
                    <a:srgbClr val="000000"/>
                  </a:solidFill>
                  <a:latin typeface="Arbutus Slab Italics"/>
                </a:rPr>
                <a:t>ISBN</a:t>
              </a:r>
              <a:r>
                <a:rPr lang="en-US" sz="2100" spc="252">
                  <a:solidFill>
                    <a:srgbClr val="131411"/>
                  </a:solidFill>
                  <a:latin typeface="Arbutus Slab Italics"/>
                </a:rPr>
                <a:t> (ULUSLARARASI STANDART KITAP NUMARASI)</a:t>
              </a:r>
            </a:p>
            <a:p>
              <a:pPr algn="ctr">
                <a:lnSpc>
                  <a:spcPts val="2940"/>
                </a:lnSpc>
              </a:pPr>
              <a:endParaRPr lang="en-US" sz="2100" spc="252">
                <a:solidFill>
                  <a:srgbClr val="131411"/>
                </a:solidFill>
                <a:latin typeface="Arbutus Slab Itali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2625384"/>
              <a:ext cx="3905447" cy="1016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21">
                  <a:solidFill>
                    <a:srgbClr val="131411"/>
                  </a:solidFill>
                  <a:latin typeface="Glacial Indifference"/>
                </a:rPr>
                <a:t>Her kitabın barkod numarası farklıdır.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458758" y="58345"/>
            <a:ext cx="4986767" cy="901444"/>
            <a:chOff x="0" y="0"/>
            <a:chExt cx="6649022" cy="1201926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47625"/>
              <a:ext cx="6649022" cy="47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638046"/>
              <a:ext cx="6649022" cy="563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9"/>
                </a:lnSpc>
              </a:pPr>
              <a:r>
                <a:rPr lang="en-US" sz="2399" spc="23">
                  <a:solidFill>
                    <a:srgbClr val="131411"/>
                  </a:solidFill>
                  <a:latin typeface="Glacial Indifference"/>
                </a:rPr>
                <a:t>Birebir fonksiyonla benzer şekilde...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4187" y="693610"/>
            <a:ext cx="5139910" cy="5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75"/>
              </a:lnSpc>
            </a:pPr>
            <a:r>
              <a:rPr lang="en-US" sz="3199" spc="31">
                <a:solidFill>
                  <a:srgbClr val="04383F"/>
                </a:solidFill>
                <a:latin typeface="Arbutus Slab Italics"/>
              </a:rPr>
              <a:t>FONKSİYON ÇEŞİTLERİ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32077" y="2142734"/>
            <a:ext cx="645537" cy="64553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971421" y="2142734"/>
            <a:ext cx="645537" cy="645537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54845" y="2520066"/>
            <a:ext cx="406754" cy="406754"/>
            <a:chOff x="-2540" y="-254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5294189" y="2520066"/>
            <a:ext cx="406754" cy="406754"/>
            <a:chOff x="-2540" y="-254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sp>
        <p:nvSpPr>
          <p:cNvPr id="11" name="AutoShape 11"/>
          <p:cNvSpPr/>
          <p:nvPr/>
        </p:nvSpPr>
        <p:spPr>
          <a:xfrm>
            <a:off x="-112735" y="-100035"/>
            <a:ext cx="684824" cy="1615190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12" name="AutoShape 12"/>
          <p:cNvSpPr/>
          <p:nvPr/>
        </p:nvSpPr>
        <p:spPr>
          <a:xfrm>
            <a:off x="-1453016" y="916686"/>
            <a:ext cx="5797202" cy="66887"/>
          </a:xfrm>
          <a:prstGeom prst="rect">
            <a:avLst/>
          </a:prstGeom>
          <a:solidFill>
            <a:srgbClr val="04383F"/>
          </a:solidFill>
        </p:spPr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rcRect l="50000" b="19072"/>
          <a:stretch>
            <a:fillRect/>
          </a:stretch>
        </p:blipFill>
        <p:spPr>
          <a:xfrm>
            <a:off x="572090" y="4089983"/>
            <a:ext cx="4096291" cy="2493697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"/>
          <a:srcRect t="2074" r="54064" b="21146"/>
          <a:stretch>
            <a:fillRect/>
          </a:stretch>
        </p:blipFill>
        <p:spPr>
          <a:xfrm>
            <a:off x="5517420" y="4089983"/>
            <a:ext cx="3966676" cy="2493697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1744336" y="2142734"/>
            <a:ext cx="2984031" cy="1451636"/>
            <a:chOff x="0" y="0"/>
            <a:chExt cx="3978708" cy="1935514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3978708" cy="47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252">
                  <a:solidFill>
                    <a:srgbClr val="000000"/>
                  </a:solidFill>
                  <a:latin typeface="Arbutus Slab Italics"/>
                </a:rPr>
                <a:t>TEK FONKSİYON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455964"/>
              <a:ext cx="3978708" cy="14795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/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Arbutus Slab"/>
                </a:rPr>
                <a:t>f(-x) = -f(x)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Arbutus Slab"/>
                </a:rPr>
                <a:t>Orijine göre simetrik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8049" y="2142734"/>
            <a:ext cx="3446047" cy="1400201"/>
            <a:chOff x="0" y="0"/>
            <a:chExt cx="4594730" cy="186693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4594730" cy="47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252">
                  <a:solidFill>
                    <a:srgbClr val="000000"/>
                  </a:solidFill>
                  <a:latin typeface="Arbutus Slab Italics"/>
                </a:rPr>
                <a:t>ÇİFT FONKSİYON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65489"/>
              <a:ext cx="4594730" cy="140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50"/>
                </a:lnSpc>
              </a:pPr>
              <a:endParaRPr/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Arbutus Slab"/>
                </a:rPr>
                <a:t>f(-x) = f(x)</a:t>
              </a:r>
            </a:p>
            <a:p>
              <a:pPr>
                <a:lnSpc>
                  <a:spcPts val="3000"/>
                </a:lnSpc>
              </a:pPr>
              <a:r>
                <a:rPr lang="en-US" sz="2000" spc="20">
                  <a:solidFill>
                    <a:srgbClr val="000000"/>
                  </a:solidFill>
                  <a:latin typeface="Arbutus Slab"/>
                </a:rPr>
                <a:t>Y eksenine göre simetrik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90050" y="916686"/>
            <a:ext cx="5797202" cy="66887"/>
          </a:xfrm>
          <a:prstGeom prst="rect">
            <a:avLst/>
          </a:prstGeom>
          <a:solidFill>
            <a:srgbClr val="04383F"/>
          </a:solidFill>
        </p:spPr>
      </p:sp>
      <p:sp>
        <p:nvSpPr>
          <p:cNvPr id="3" name="AutoShape 3"/>
          <p:cNvSpPr/>
          <p:nvPr/>
        </p:nvSpPr>
        <p:spPr>
          <a:xfrm>
            <a:off x="9268472" y="2193484"/>
            <a:ext cx="76212" cy="5709920"/>
          </a:xfrm>
          <a:prstGeom prst="rect">
            <a:avLst/>
          </a:prstGeom>
          <a:solidFill>
            <a:srgbClr val="04383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8185" r="8185"/>
          <a:stretch>
            <a:fillRect/>
          </a:stretch>
        </p:blipFill>
        <p:spPr>
          <a:xfrm>
            <a:off x="731520" y="2151339"/>
            <a:ext cx="2249418" cy="150626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5979" t="1810" r="6330" b="6581"/>
          <a:stretch>
            <a:fillRect/>
          </a:stretch>
        </p:blipFill>
        <p:spPr>
          <a:xfrm>
            <a:off x="3784141" y="2151339"/>
            <a:ext cx="2160053" cy="150626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27651" b="24969"/>
          <a:stretch>
            <a:fillRect/>
          </a:stretch>
        </p:blipFill>
        <p:spPr>
          <a:xfrm>
            <a:off x="6653233" y="2151339"/>
            <a:ext cx="2119472" cy="150626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69882" y="655320"/>
            <a:ext cx="4498591" cy="62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48"/>
              </a:lnSpc>
            </a:pPr>
            <a:r>
              <a:rPr lang="en-US" sz="3600" spc="36">
                <a:solidFill>
                  <a:srgbClr val="04383F"/>
                </a:solidFill>
                <a:latin typeface="League Spartan Italics"/>
              </a:rPr>
              <a:t>Kullanımları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691738" y="4127634"/>
            <a:ext cx="2400926" cy="2870320"/>
            <a:chOff x="0" y="0"/>
            <a:chExt cx="3201234" cy="3827094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320123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300" spc="229">
                  <a:solidFill>
                    <a:srgbClr val="04383F"/>
                  </a:solidFill>
                  <a:latin typeface="Arbutus Slab"/>
                </a:rPr>
                <a:t>FABRIKALAR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60984"/>
              <a:ext cx="3201234" cy="316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/>
            </a:p>
            <a:p>
              <a:pPr marL="388620" lvl="1" indent="-194310">
                <a:lnSpc>
                  <a:spcPts val="2700"/>
                </a:lnSpc>
                <a:buFont typeface="Arial"/>
                <a:buChar char="•"/>
              </a:pPr>
              <a:r>
                <a:rPr lang="en-US" sz="1800" spc="18">
                  <a:solidFill>
                    <a:srgbClr val="04383F"/>
                  </a:solidFill>
                  <a:latin typeface="Arbutus Slab"/>
                </a:rPr>
                <a:t>Otomasyon s</a:t>
              </a:r>
              <a:r>
                <a:rPr lang="en-US" sz="1799" spc="17">
                  <a:solidFill>
                    <a:srgbClr val="04383F"/>
                  </a:solidFill>
                  <a:latin typeface="Arbutus Slab"/>
                </a:rPr>
                <a:t>istemler</a:t>
              </a:r>
            </a:p>
            <a:p>
              <a:pPr>
                <a:lnSpc>
                  <a:spcPts val="2700"/>
                </a:lnSpc>
              </a:pPr>
              <a:endParaRPr lang="en-US" sz="1799" spc="17">
                <a:solidFill>
                  <a:srgbClr val="04383F"/>
                </a:solidFill>
                <a:latin typeface="Arbutus Slab"/>
              </a:endParaRPr>
            </a:p>
            <a:p>
              <a:pPr marL="388620" lvl="1" indent="-194310">
                <a:lnSpc>
                  <a:spcPts val="2700"/>
                </a:lnSpc>
                <a:buFont typeface="Arial"/>
                <a:buChar char="•"/>
              </a:pPr>
              <a:r>
                <a:rPr lang="en-US" sz="1800" spc="18">
                  <a:solidFill>
                    <a:srgbClr val="04383F"/>
                  </a:solidFill>
                  <a:latin typeface="Arbutus Slab"/>
                </a:rPr>
                <a:t>Ürün üretim süreci</a:t>
              </a:r>
            </a:p>
            <a:p>
              <a:pPr algn="l">
                <a:lnSpc>
                  <a:spcPts val="2699"/>
                </a:lnSpc>
              </a:pPr>
              <a:endParaRPr lang="en-US" sz="1800" spc="18">
                <a:solidFill>
                  <a:srgbClr val="04383F"/>
                </a:solidFill>
                <a:latin typeface="Arbutus Slab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6110" y="4127634"/>
            <a:ext cx="2154828" cy="3213220"/>
            <a:chOff x="0" y="0"/>
            <a:chExt cx="2873104" cy="428429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2873104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300" spc="229">
                  <a:solidFill>
                    <a:srgbClr val="04383F"/>
                  </a:solidFill>
                  <a:latin typeface="Arbutus Slab"/>
                </a:rPr>
                <a:t>GRAFIKLER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0984"/>
              <a:ext cx="2873104" cy="3623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/>
            </a:p>
            <a:p>
              <a:pPr marL="388620" lvl="1" indent="-194310">
                <a:lnSpc>
                  <a:spcPts val="2700"/>
                </a:lnSpc>
                <a:buFont typeface="Arial"/>
                <a:buChar char="•"/>
              </a:pPr>
              <a:r>
                <a:rPr lang="en-US" sz="1799" spc="17">
                  <a:solidFill>
                    <a:srgbClr val="04383F"/>
                  </a:solidFill>
                  <a:latin typeface="Arbutus Slab"/>
                </a:rPr>
                <a:t>Döviz kurlarındaki dalgalanmalar</a:t>
              </a:r>
            </a:p>
            <a:p>
              <a:pPr>
                <a:lnSpc>
                  <a:spcPts val="2699"/>
                </a:lnSpc>
              </a:pPr>
              <a:endParaRPr lang="en-US" sz="1799" spc="17">
                <a:solidFill>
                  <a:srgbClr val="04383F"/>
                </a:solidFill>
                <a:latin typeface="Arbutus Slab"/>
              </a:endParaRPr>
            </a:p>
            <a:p>
              <a:pPr marL="388620" lvl="1" indent="-194310" algn="l">
                <a:lnSpc>
                  <a:spcPts val="2699"/>
                </a:lnSpc>
                <a:buFont typeface="Arial"/>
                <a:buChar char="•"/>
              </a:pPr>
              <a:r>
                <a:rPr lang="en-US" sz="1799" spc="17">
                  <a:solidFill>
                    <a:srgbClr val="04383F"/>
                  </a:solidFill>
                  <a:latin typeface="Arbutus Slab"/>
                </a:rPr>
                <a:t>Borsa grafikleri</a:t>
              </a:r>
            </a:p>
            <a:p>
              <a:pPr algn="ctr">
                <a:lnSpc>
                  <a:spcPts val="2699"/>
                </a:lnSpc>
              </a:pPr>
              <a:r>
                <a:rPr lang="en-US" sz="1799" spc="17">
                  <a:solidFill>
                    <a:srgbClr val="04383F"/>
                  </a:solidFill>
                  <a:latin typeface="Arbutus Slab"/>
                </a:rPr>
                <a:t>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53233" y="4127634"/>
            <a:ext cx="2119472" cy="2184520"/>
            <a:chOff x="0" y="0"/>
            <a:chExt cx="2825963" cy="291269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2825963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300" spc="229">
                  <a:solidFill>
                    <a:srgbClr val="04383F"/>
                  </a:solidFill>
                  <a:latin typeface="Arbutus Slab"/>
                </a:rPr>
                <a:t>ARAÇLAR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70509"/>
              <a:ext cx="2825963" cy="2242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</a:pPr>
              <a:endParaRPr/>
            </a:p>
            <a:p>
              <a:pPr marL="388620" lvl="1" indent="-194310" algn="l">
                <a:lnSpc>
                  <a:spcPts val="2699"/>
                </a:lnSpc>
                <a:buFont typeface="Arial"/>
                <a:buChar char="•"/>
              </a:pPr>
              <a:r>
                <a:rPr lang="en-US" sz="1799" spc="17">
                  <a:solidFill>
                    <a:srgbClr val="04383F"/>
                  </a:solidFill>
                  <a:latin typeface="Arbutus Slab"/>
                </a:rPr>
                <a:t>Depodaki yakıtın zamana bağlı değişimi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E1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90050" y="916686"/>
            <a:ext cx="5797202" cy="66887"/>
          </a:xfrm>
          <a:prstGeom prst="rect">
            <a:avLst/>
          </a:prstGeom>
          <a:solidFill>
            <a:srgbClr val="04383F"/>
          </a:solidFill>
        </p:spPr>
      </p:sp>
      <p:sp>
        <p:nvSpPr>
          <p:cNvPr id="3" name="AutoShape 3"/>
          <p:cNvSpPr/>
          <p:nvPr/>
        </p:nvSpPr>
        <p:spPr>
          <a:xfrm>
            <a:off x="9268472" y="2364934"/>
            <a:ext cx="76212" cy="5709920"/>
          </a:xfrm>
          <a:prstGeom prst="rect">
            <a:avLst/>
          </a:prstGeom>
          <a:solidFill>
            <a:srgbClr val="04383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6977" y="2151339"/>
            <a:ext cx="2493961" cy="166264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4156" r="22192"/>
          <a:stretch>
            <a:fillRect/>
          </a:stretch>
        </p:blipFill>
        <p:spPr>
          <a:xfrm>
            <a:off x="3427454" y="2151339"/>
            <a:ext cx="2561651" cy="166264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5145" r="5409"/>
          <a:stretch>
            <a:fillRect/>
          </a:stretch>
        </p:blipFill>
        <p:spPr>
          <a:xfrm>
            <a:off x="6409039" y="2151339"/>
            <a:ext cx="2676842" cy="166264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69882" y="655320"/>
            <a:ext cx="4498591" cy="62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48"/>
              </a:lnSpc>
            </a:pPr>
            <a:r>
              <a:rPr lang="en-US" sz="3600" spc="36">
                <a:solidFill>
                  <a:srgbClr val="04383F"/>
                </a:solidFill>
                <a:latin typeface="League Spartan Italics"/>
              </a:rPr>
              <a:t>Kullanımları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27454" y="4127634"/>
            <a:ext cx="2684856" cy="1155820"/>
            <a:chOff x="0" y="0"/>
            <a:chExt cx="3579808" cy="1541094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357980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spc="229">
                  <a:solidFill>
                    <a:srgbClr val="04383F"/>
                  </a:solidFill>
                  <a:latin typeface="Arbutus Slab"/>
                </a:rPr>
                <a:t>NÜFUS HESABI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670509"/>
              <a:ext cx="3579808" cy="870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</a:pPr>
              <a:endParaRPr/>
            </a:p>
            <a:p>
              <a:pPr marL="388620" lvl="1" indent="-194310" algn="l">
                <a:lnSpc>
                  <a:spcPts val="2699"/>
                </a:lnSpc>
                <a:buFont typeface="Arial"/>
                <a:buChar char="•"/>
              </a:pPr>
              <a:r>
                <a:rPr lang="en-US" sz="1799" spc="17">
                  <a:solidFill>
                    <a:srgbClr val="04383F"/>
                  </a:solidFill>
                  <a:latin typeface="Arbutus Slab"/>
                </a:rPr>
                <a:t>Her yıl artan nüfus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640798" y="4127634"/>
            <a:ext cx="2381282" cy="1498720"/>
            <a:chOff x="0" y="0"/>
            <a:chExt cx="3175042" cy="199829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3175042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20"/>
                </a:lnSpc>
              </a:pPr>
              <a:r>
                <a:rPr lang="en-US" sz="2300" spc="230">
                  <a:solidFill>
                    <a:srgbClr val="04383F"/>
                  </a:solidFill>
                  <a:latin typeface="Arbutus Slab"/>
                </a:rPr>
                <a:t>MAKINELER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660984"/>
              <a:ext cx="3175042" cy="13373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00"/>
                </a:lnSpc>
              </a:pPr>
              <a:endParaRPr/>
            </a:p>
            <a:p>
              <a:pPr marL="388620" lvl="1" indent="-194310">
                <a:lnSpc>
                  <a:spcPts val="2700"/>
                </a:lnSpc>
                <a:buFont typeface="Arial"/>
                <a:buChar char="•"/>
              </a:pPr>
              <a:r>
                <a:rPr lang="en-US" sz="1800" spc="18">
                  <a:solidFill>
                    <a:srgbClr val="04383F"/>
                  </a:solidFill>
                  <a:latin typeface="Arbutus Slab"/>
                </a:rPr>
                <a:t>Otomatlar</a:t>
              </a:r>
            </a:p>
            <a:p>
              <a:pPr algn="l">
                <a:lnSpc>
                  <a:spcPts val="2700"/>
                </a:lnSpc>
              </a:pPr>
              <a:endParaRPr lang="en-US" sz="1800" spc="18">
                <a:solidFill>
                  <a:srgbClr val="04383F"/>
                </a:solidFill>
                <a:latin typeface="Arbutus Slab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86977" y="4127634"/>
            <a:ext cx="2684856" cy="1841620"/>
            <a:chOff x="0" y="0"/>
            <a:chExt cx="3579808" cy="245549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3579808" cy="5031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spc="229">
                  <a:solidFill>
                    <a:srgbClr val="04383F"/>
                  </a:solidFill>
                  <a:latin typeface="Arbutus Slab"/>
                </a:rPr>
                <a:t>ALIŞVERİŞ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70509"/>
              <a:ext cx="3579808" cy="1784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99"/>
                </a:lnSpc>
              </a:pPr>
              <a:endParaRPr/>
            </a:p>
            <a:p>
              <a:pPr marL="388620" lvl="1" indent="-194310" algn="l">
                <a:lnSpc>
                  <a:spcPts val="2699"/>
                </a:lnSpc>
                <a:buFont typeface="Arial"/>
                <a:buChar char="•"/>
              </a:pPr>
              <a:r>
                <a:rPr lang="en-US" sz="1799" spc="17">
                  <a:solidFill>
                    <a:srgbClr val="04383F"/>
                  </a:solidFill>
                  <a:latin typeface="Arbutus Slab"/>
                </a:rPr>
                <a:t>Sebzenin fiyatının miktara bağlı değişimi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555" r="555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81510" y="-27499"/>
            <a:ext cx="664818" cy="1035452"/>
          </a:xfrm>
          <a:prstGeom prst="rect">
            <a:avLst/>
          </a:prstGeom>
          <a:solidFill>
            <a:srgbClr val="04383F"/>
          </a:solidFill>
        </p:spPr>
      </p:sp>
      <p:sp>
        <p:nvSpPr>
          <p:cNvPr id="3" name="AutoShape 3"/>
          <p:cNvSpPr/>
          <p:nvPr/>
        </p:nvSpPr>
        <p:spPr>
          <a:xfrm>
            <a:off x="1760370" y="204016"/>
            <a:ext cx="8409045" cy="66887"/>
          </a:xfrm>
          <a:prstGeom prst="rect">
            <a:avLst/>
          </a:prstGeom>
          <a:solidFill>
            <a:srgbClr val="318F9A"/>
          </a:solidFill>
        </p:spPr>
      </p:sp>
      <p:grpSp>
        <p:nvGrpSpPr>
          <p:cNvPr id="4" name="Group 4"/>
          <p:cNvGrpSpPr/>
          <p:nvPr/>
        </p:nvGrpSpPr>
        <p:grpSpPr>
          <a:xfrm>
            <a:off x="391965" y="434370"/>
            <a:ext cx="573583" cy="57358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60163" y="414027"/>
            <a:ext cx="6239012" cy="9495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4"/>
              </a:lnSpc>
            </a:pPr>
            <a:r>
              <a:rPr lang="en-US" sz="2576" spc="25">
                <a:solidFill>
                  <a:srgbClr val="664231"/>
                </a:solidFill>
                <a:latin typeface="Arbutus Slab"/>
              </a:rPr>
              <a:t>Fonksiyon kullanarak Python dilinde yazdığım bilgisayar programı...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88782" y="0"/>
            <a:ext cx="664818" cy="1035452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3" name="AutoShape 3"/>
          <p:cNvSpPr/>
          <p:nvPr/>
        </p:nvSpPr>
        <p:spPr>
          <a:xfrm>
            <a:off x="1344555" y="1220452"/>
            <a:ext cx="8409045" cy="66887"/>
          </a:xfrm>
          <a:prstGeom prst="rect">
            <a:avLst/>
          </a:prstGeom>
          <a:solidFill>
            <a:srgbClr val="318F9A"/>
          </a:solidFill>
        </p:spPr>
      </p:sp>
      <p:grpSp>
        <p:nvGrpSpPr>
          <p:cNvPr id="4" name="Group 4"/>
          <p:cNvGrpSpPr/>
          <p:nvPr/>
        </p:nvGrpSpPr>
        <p:grpSpPr>
          <a:xfrm>
            <a:off x="391965" y="434370"/>
            <a:ext cx="573583" cy="57358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09659" y="667254"/>
            <a:ext cx="361416" cy="361416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4113" y="3111372"/>
            <a:ext cx="9495289" cy="1721021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7294" y="494366"/>
            <a:ext cx="6239012" cy="53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4"/>
              </a:lnSpc>
            </a:pPr>
            <a:r>
              <a:rPr lang="en-US" sz="2976" spc="29">
                <a:solidFill>
                  <a:srgbClr val="FDFDFD"/>
                </a:solidFill>
                <a:latin typeface="Arbutus Slab"/>
              </a:rPr>
              <a:t>Bursluluk Sınavı Kayıt Modülü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88782" y="0"/>
            <a:ext cx="664818" cy="1035452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3" name="AutoShape 3"/>
          <p:cNvSpPr/>
          <p:nvPr/>
        </p:nvSpPr>
        <p:spPr>
          <a:xfrm>
            <a:off x="1483548" y="1249077"/>
            <a:ext cx="8409045" cy="66887"/>
          </a:xfrm>
          <a:prstGeom prst="rect">
            <a:avLst/>
          </a:prstGeom>
          <a:solidFill>
            <a:srgbClr val="318F9A"/>
          </a:solidFill>
        </p:spPr>
      </p:sp>
      <p:grpSp>
        <p:nvGrpSpPr>
          <p:cNvPr id="4" name="Group 4"/>
          <p:cNvGrpSpPr/>
          <p:nvPr/>
        </p:nvGrpSpPr>
        <p:grpSpPr>
          <a:xfrm>
            <a:off x="391965" y="434370"/>
            <a:ext cx="573583" cy="57358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09659" y="667254"/>
            <a:ext cx="361416" cy="361416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0796" y="1650729"/>
            <a:ext cx="9492009" cy="511478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57294" y="463886"/>
            <a:ext cx="6239012" cy="564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4"/>
              </a:lnSpc>
            </a:pPr>
            <a:r>
              <a:rPr lang="en-US" sz="3176" spc="31">
                <a:solidFill>
                  <a:srgbClr val="FDFDFD"/>
                </a:solidFill>
                <a:latin typeface="Arbutus Slab"/>
              </a:rPr>
              <a:t>Kod Kısmı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81510" y="-27499"/>
            <a:ext cx="664818" cy="1035452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3" name="AutoShape 3"/>
          <p:cNvSpPr/>
          <p:nvPr/>
        </p:nvSpPr>
        <p:spPr>
          <a:xfrm>
            <a:off x="1437283" y="1220452"/>
            <a:ext cx="8409045" cy="66887"/>
          </a:xfrm>
          <a:prstGeom prst="rect">
            <a:avLst/>
          </a:prstGeom>
          <a:solidFill>
            <a:srgbClr val="318F9A"/>
          </a:solidFill>
        </p:spPr>
      </p:sp>
      <p:grpSp>
        <p:nvGrpSpPr>
          <p:cNvPr id="4" name="Group 4"/>
          <p:cNvGrpSpPr/>
          <p:nvPr/>
        </p:nvGrpSpPr>
        <p:grpSpPr>
          <a:xfrm>
            <a:off x="391965" y="434370"/>
            <a:ext cx="573583" cy="57358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09659" y="667254"/>
            <a:ext cx="361416" cy="361416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9515" y="1572942"/>
            <a:ext cx="9284404" cy="241101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 t="14405"/>
          <a:stretch>
            <a:fillRect/>
          </a:stretch>
        </p:blipFill>
        <p:spPr>
          <a:xfrm>
            <a:off x="6709367" y="4107161"/>
            <a:ext cx="2472144" cy="303992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7294" y="494366"/>
            <a:ext cx="6239012" cy="53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2976" spc="29">
                <a:solidFill>
                  <a:srgbClr val="FDFDFD"/>
                </a:solidFill>
                <a:latin typeface="Arbutus Slab"/>
              </a:rPr>
              <a:t>Çıktı Örnekleri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81510" y="-27499"/>
            <a:ext cx="664818" cy="1035452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3" name="AutoShape 3"/>
          <p:cNvSpPr/>
          <p:nvPr/>
        </p:nvSpPr>
        <p:spPr>
          <a:xfrm>
            <a:off x="1437283" y="1220452"/>
            <a:ext cx="8409045" cy="66887"/>
          </a:xfrm>
          <a:prstGeom prst="rect">
            <a:avLst/>
          </a:prstGeom>
          <a:solidFill>
            <a:srgbClr val="318F9A"/>
          </a:solidFill>
        </p:spPr>
      </p:sp>
      <p:grpSp>
        <p:nvGrpSpPr>
          <p:cNvPr id="4" name="Group 4"/>
          <p:cNvGrpSpPr/>
          <p:nvPr/>
        </p:nvGrpSpPr>
        <p:grpSpPr>
          <a:xfrm>
            <a:off x="391965" y="434370"/>
            <a:ext cx="573583" cy="57358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09659" y="667254"/>
            <a:ext cx="361416" cy="361416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205" y="2511217"/>
            <a:ext cx="9553189" cy="11463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205" y="4761795"/>
            <a:ext cx="9553189" cy="1115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57294" y="494366"/>
            <a:ext cx="6239012" cy="53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2976" spc="29">
                <a:solidFill>
                  <a:srgbClr val="FDFDFD"/>
                </a:solidFill>
                <a:latin typeface="Arbutus Slab"/>
              </a:rPr>
              <a:t>Çıktı Örnekleri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96911" y="-6782"/>
            <a:ext cx="664818" cy="1035452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3" name="AutoShape 3"/>
          <p:cNvSpPr/>
          <p:nvPr/>
        </p:nvSpPr>
        <p:spPr>
          <a:xfrm>
            <a:off x="1545150" y="1206669"/>
            <a:ext cx="8409045" cy="66887"/>
          </a:xfrm>
          <a:prstGeom prst="rect">
            <a:avLst/>
          </a:prstGeom>
          <a:solidFill>
            <a:srgbClr val="318F9A"/>
          </a:solidFill>
        </p:spPr>
      </p:sp>
      <p:grpSp>
        <p:nvGrpSpPr>
          <p:cNvPr id="4" name="Group 4"/>
          <p:cNvGrpSpPr/>
          <p:nvPr/>
        </p:nvGrpSpPr>
        <p:grpSpPr>
          <a:xfrm>
            <a:off x="391965" y="434370"/>
            <a:ext cx="573583" cy="57358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709659" y="667254"/>
            <a:ext cx="361416" cy="361416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757294" y="494366"/>
            <a:ext cx="6239012" cy="534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64"/>
              </a:lnSpc>
            </a:pPr>
            <a:r>
              <a:rPr lang="en-US" sz="2976" spc="29">
                <a:solidFill>
                  <a:srgbClr val="FDFDFD"/>
                </a:solidFill>
                <a:latin typeface="Arbutus Slab"/>
              </a:rPr>
              <a:t>Kullanılan Fonksiyonlar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6866" y="1407768"/>
            <a:ext cx="7779867" cy="5607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5000" lvl="1" indent="-247500">
              <a:lnSpc>
                <a:spcPts val="3439"/>
              </a:lnSpc>
              <a:buFont typeface="Arial"/>
              <a:buChar char="•"/>
            </a:pPr>
            <a:r>
              <a:rPr lang="en-US" sz="2292" spc="22">
                <a:solidFill>
                  <a:srgbClr val="FF5757"/>
                </a:solidFill>
                <a:latin typeface="Arbutus Slab"/>
              </a:rPr>
              <a:t>kullanıcıAdıOlustur(): </a:t>
            </a:r>
            <a:r>
              <a:rPr lang="en-US" sz="2292" spc="22">
                <a:solidFill>
                  <a:srgbClr val="FFDE59"/>
                </a:solidFill>
                <a:latin typeface="Arbutus Slab"/>
              </a:rPr>
              <a:t>isim, sınıftan 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yararlanılarak </a:t>
            </a:r>
            <a:r>
              <a:rPr lang="en-US" sz="2292" spc="22">
                <a:solidFill>
                  <a:srgbClr val="FF914D"/>
                </a:solidFill>
                <a:latin typeface="Arbutus Slab"/>
              </a:rPr>
              <a:t>kullanıcı adı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 oluşturur.</a:t>
            </a:r>
          </a:p>
          <a:p>
            <a:pPr>
              <a:lnSpc>
                <a:spcPts val="3439"/>
              </a:lnSpc>
            </a:pPr>
            <a:endParaRPr lang="en-US" sz="2292" spc="22">
              <a:solidFill>
                <a:srgbClr val="FDFDFD"/>
              </a:solidFill>
              <a:latin typeface="Arbutus Slab"/>
            </a:endParaRPr>
          </a:p>
          <a:p>
            <a:pPr marL="495000" lvl="1" indent="-247500">
              <a:lnSpc>
                <a:spcPts val="3439"/>
              </a:lnSpc>
              <a:buFont typeface="Arial"/>
              <a:buChar char="•"/>
            </a:pPr>
            <a:r>
              <a:rPr lang="en-US" sz="2292" spc="22">
                <a:solidFill>
                  <a:srgbClr val="FF5757"/>
                </a:solidFill>
                <a:latin typeface="Arbutus Slab"/>
              </a:rPr>
              <a:t>sifreOlustur():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 </a:t>
            </a:r>
            <a:r>
              <a:rPr lang="en-US" sz="2292" spc="22">
                <a:solidFill>
                  <a:srgbClr val="FFDE59"/>
                </a:solidFill>
                <a:latin typeface="Arbutus Slab"/>
              </a:rPr>
              <a:t>kimlik numarası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ndan yararlanarak </a:t>
            </a:r>
            <a:r>
              <a:rPr lang="en-US" sz="2292" spc="22">
                <a:solidFill>
                  <a:srgbClr val="FF914D"/>
                </a:solidFill>
                <a:latin typeface="Arbutus Slab"/>
              </a:rPr>
              <a:t>şifre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 oluşturur.</a:t>
            </a:r>
          </a:p>
          <a:p>
            <a:pPr>
              <a:lnSpc>
                <a:spcPts val="3439"/>
              </a:lnSpc>
            </a:pPr>
            <a:endParaRPr lang="en-US" sz="2292" spc="22">
              <a:solidFill>
                <a:srgbClr val="FDFDFD"/>
              </a:solidFill>
              <a:latin typeface="Arbutus Slab"/>
            </a:endParaRPr>
          </a:p>
          <a:p>
            <a:pPr marL="495000" lvl="1" indent="-247500">
              <a:lnSpc>
                <a:spcPts val="3439"/>
              </a:lnSpc>
              <a:buFont typeface="Arial"/>
              <a:buChar char="•"/>
            </a:pPr>
            <a:r>
              <a:rPr lang="en-US" sz="2292" spc="22">
                <a:solidFill>
                  <a:srgbClr val="FF5757"/>
                </a:solidFill>
                <a:latin typeface="Arbutus Slab"/>
              </a:rPr>
              <a:t>kayıtOlustur():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 </a:t>
            </a:r>
            <a:r>
              <a:rPr lang="en-US" sz="2292" spc="22">
                <a:solidFill>
                  <a:srgbClr val="FFDE59"/>
                </a:solidFill>
                <a:latin typeface="Arbutus Slab"/>
              </a:rPr>
              <a:t>kullanıcı bilgileri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nden  yararlanılarak </a:t>
            </a:r>
            <a:r>
              <a:rPr lang="en-US" sz="2292" spc="22">
                <a:solidFill>
                  <a:srgbClr val="FF914D"/>
                </a:solidFill>
                <a:latin typeface="Arbutus Slab"/>
              </a:rPr>
              <a:t>kayıt oluşturma bilgisi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 verir.</a:t>
            </a:r>
          </a:p>
          <a:p>
            <a:pPr>
              <a:lnSpc>
                <a:spcPts val="3439"/>
              </a:lnSpc>
            </a:pPr>
            <a:r>
              <a:rPr lang="en-US" sz="2292" spc="22">
                <a:solidFill>
                  <a:srgbClr val="FDFDFD"/>
                </a:solidFill>
                <a:latin typeface="Arbutus Slab"/>
              </a:rPr>
              <a:t>*İçinde </a:t>
            </a:r>
            <a:r>
              <a:rPr lang="en-US" sz="2292" spc="22">
                <a:solidFill>
                  <a:srgbClr val="FF5757"/>
                </a:solidFill>
                <a:latin typeface="Arbutus Slab"/>
              </a:rPr>
              <a:t>kullanıcıAdıOlustur()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 ve </a:t>
            </a:r>
            <a:r>
              <a:rPr lang="en-US" sz="2292" spc="22">
                <a:solidFill>
                  <a:srgbClr val="FF5757"/>
                </a:solidFill>
                <a:latin typeface="Arbutus Slab"/>
              </a:rPr>
              <a:t>sifreOlustur()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 fonksiyonlarını barındırır.</a:t>
            </a:r>
          </a:p>
          <a:p>
            <a:pPr>
              <a:lnSpc>
                <a:spcPts val="3439"/>
              </a:lnSpc>
            </a:pPr>
            <a:endParaRPr lang="en-US" sz="2292" spc="22">
              <a:solidFill>
                <a:srgbClr val="FDFDFD"/>
              </a:solidFill>
              <a:latin typeface="Arbutus Slab"/>
            </a:endParaRPr>
          </a:p>
          <a:p>
            <a:pPr marL="495000" lvl="1" indent="-247500">
              <a:lnSpc>
                <a:spcPts val="3439"/>
              </a:lnSpc>
              <a:buFont typeface="Arial"/>
              <a:buChar char="•"/>
            </a:pPr>
            <a:r>
              <a:rPr lang="en-US" sz="2292" spc="22">
                <a:solidFill>
                  <a:srgbClr val="FF5757"/>
                </a:solidFill>
                <a:latin typeface="Arbutus Slab"/>
              </a:rPr>
              <a:t>sınavBilgilendirme: 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kullanıcının </a:t>
            </a:r>
            <a:r>
              <a:rPr lang="en-US" sz="2292" spc="22">
                <a:solidFill>
                  <a:srgbClr val="FFDE59"/>
                </a:solidFill>
                <a:latin typeface="Arbutus Slab"/>
              </a:rPr>
              <a:t>sınıf seviyesi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ne göre </a:t>
            </a:r>
            <a:r>
              <a:rPr lang="en-US" sz="2292" spc="22">
                <a:solidFill>
                  <a:srgbClr val="FF914D"/>
                </a:solidFill>
                <a:latin typeface="Arbutus Slab"/>
              </a:rPr>
              <a:t>sınav bilgileri</a:t>
            </a:r>
            <a:r>
              <a:rPr lang="en-US" sz="2292" spc="22">
                <a:solidFill>
                  <a:srgbClr val="FDFDFD"/>
                </a:solidFill>
                <a:latin typeface="Arbutus Slab"/>
              </a:rPr>
              <a:t> verir.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2129" y="-112735"/>
            <a:ext cx="2596844" cy="2974738"/>
          </a:xfrm>
          <a:prstGeom prst="rect">
            <a:avLst/>
          </a:prstGeom>
          <a:solidFill>
            <a:srgbClr val="04383F"/>
          </a:solidFill>
        </p:spPr>
      </p:sp>
      <p:sp>
        <p:nvSpPr>
          <p:cNvPr id="3" name="AutoShape 3"/>
          <p:cNvSpPr/>
          <p:nvPr/>
        </p:nvSpPr>
        <p:spPr>
          <a:xfrm>
            <a:off x="9181510" y="-119346"/>
            <a:ext cx="703613" cy="1237115"/>
          </a:xfrm>
          <a:prstGeom prst="rect">
            <a:avLst/>
          </a:prstGeom>
          <a:solidFill>
            <a:srgbClr val="04383F"/>
          </a:solidFill>
        </p:spPr>
      </p:sp>
      <p:grpSp>
        <p:nvGrpSpPr>
          <p:cNvPr id="4" name="Group 4"/>
          <p:cNvGrpSpPr/>
          <p:nvPr/>
        </p:nvGrpSpPr>
        <p:grpSpPr>
          <a:xfrm>
            <a:off x="2076108" y="4380908"/>
            <a:ext cx="1140273" cy="114027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839282" y="4254270"/>
            <a:ext cx="797299" cy="797299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sp>
        <p:nvSpPr>
          <p:cNvPr id="8" name="AutoShape 8"/>
          <p:cNvSpPr/>
          <p:nvPr/>
        </p:nvSpPr>
        <p:spPr>
          <a:xfrm>
            <a:off x="4110737" y="739140"/>
            <a:ext cx="5797202" cy="66887"/>
          </a:xfrm>
          <a:prstGeom prst="rect">
            <a:avLst/>
          </a:prstGeom>
          <a:solidFill>
            <a:srgbClr val="318F9A"/>
          </a:solidFill>
        </p:spPr>
      </p:sp>
      <p:sp>
        <p:nvSpPr>
          <p:cNvPr id="9" name="AutoShape 9"/>
          <p:cNvSpPr/>
          <p:nvPr/>
        </p:nvSpPr>
        <p:spPr>
          <a:xfrm>
            <a:off x="657122" y="2161880"/>
            <a:ext cx="74398" cy="5499463"/>
          </a:xfrm>
          <a:prstGeom prst="rect">
            <a:avLst/>
          </a:prstGeom>
          <a:solidFill>
            <a:srgbClr val="318F9A"/>
          </a:solidFill>
        </p:spPr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15386" b="15386"/>
          <a:stretch>
            <a:fillRect/>
          </a:stretch>
        </p:blipFill>
        <p:spPr>
          <a:xfrm>
            <a:off x="3367612" y="2597604"/>
            <a:ext cx="6643774" cy="4599235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977887" y="1892776"/>
            <a:ext cx="6943579" cy="4803644"/>
            <a:chOff x="0" y="-76200"/>
            <a:chExt cx="9258105" cy="640485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76200"/>
              <a:ext cx="9258105" cy="1613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929"/>
                </a:lnSpc>
              </a:pPr>
              <a:r>
                <a:rPr lang="en-US" sz="3520" spc="387">
                  <a:solidFill>
                    <a:srgbClr val="04383F"/>
                  </a:solidFill>
                  <a:latin typeface="Andada Bold Italics"/>
                </a:rPr>
                <a:t>SUNUMUN ANA HATLARI</a:t>
              </a:r>
            </a:p>
            <a:p>
              <a:pPr algn="r">
                <a:lnSpc>
                  <a:spcPts val="4929"/>
                </a:lnSpc>
              </a:pPr>
              <a:endParaRPr lang="en-US" sz="3520" spc="387">
                <a:solidFill>
                  <a:srgbClr val="04383F"/>
                </a:solidFill>
                <a:latin typeface="Andada Bold Italic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874721"/>
              <a:ext cx="9258105" cy="3453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7"/>
                </a:lnSpc>
              </a:pPr>
              <a:r>
                <a:rPr lang="en-US" sz="2038" spc="20" dirty="0">
                  <a:solidFill>
                    <a:srgbClr val="04383F"/>
                  </a:solidFill>
                  <a:latin typeface="Arbutus Slab"/>
                </a:rPr>
                <a:t>                                         </a:t>
              </a:r>
              <a:r>
                <a:rPr lang="en-US" sz="2038" spc="20" dirty="0" err="1">
                  <a:solidFill>
                    <a:srgbClr val="04383F"/>
                  </a:solidFill>
                  <a:latin typeface="Arbutus Slab Italics"/>
                </a:rPr>
                <a:t>Fonksiyonun</a:t>
              </a:r>
              <a:r>
                <a:rPr lang="en-US" sz="2038" spc="20" dirty="0">
                  <a:solidFill>
                    <a:srgbClr val="04383F"/>
                  </a:solidFill>
                  <a:latin typeface="Arbutus Slab Italics"/>
                </a:rPr>
                <a:t>:</a:t>
              </a:r>
            </a:p>
            <a:p>
              <a:pPr>
                <a:lnSpc>
                  <a:spcPts val="3057"/>
                </a:lnSpc>
              </a:pPr>
              <a:endParaRPr lang="en-US" sz="2038" spc="20" dirty="0">
                <a:solidFill>
                  <a:srgbClr val="04383F"/>
                </a:solidFill>
                <a:latin typeface="Arbutus Slab Italics"/>
              </a:endParaRPr>
            </a:p>
            <a:p>
              <a:pPr>
                <a:lnSpc>
                  <a:spcPts val="2757"/>
                </a:lnSpc>
              </a:pPr>
              <a:r>
                <a:rPr lang="en-US" sz="1838" spc="18" dirty="0">
                  <a:solidFill>
                    <a:srgbClr val="04383F"/>
                  </a:solidFill>
                  <a:latin typeface="Arbutus Slab Italics"/>
                </a:rPr>
                <a:t>                                              </a:t>
              </a:r>
              <a:r>
                <a:rPr lang="tr-TR" sz="1838" spc="18" dirty="0" smtClean="0">
                  <a:solidFill>
                    <a:srgbClr val="04383F"/>
                  </a:solidFill>
                  <a:latin typeface="Arbutus Slab Italics"/>
                </a:rPr>
                <a:t>         </a:t>
              </a:r>
              <a:r>
                <a:rPr lang="en-US" sz="1838" spc="18" dirty="0" err="1" smtClean="0">
                  <a:solidFill>
                    <a:srgbClr val="04383F"/>
                  </a:solidFill>
                  <a:latin typeface="Arbutus Slab"/>
                </a:rPr>
                <a:t>Ortaya</a:t>
              </a:r>
              <a:r>
                <a:rPr lang="en-US" sz="1838" spc="18" dirty="0" smtClean="0">
                  <a:solidFill>
                    <a:srgbClr val="04383F"/>
                  </a:solidFill>
                  <a:latin typeface="Arbutus Slab"/>
                </a:rPr>
                <a:t> </a:t>
              </a:r>
              <a:r>
                <a:rPr lang="en-US" sz="1838" spc="18" dirty="0" err="1">
                  <a:solidFill>
                    <a:srgbClr val="04383F"/>
                  </a:solidFill>
                  <a:latin typeface="Arbutus Slab"/>
                </a:rPr>
                <a:t>Çıkışı</a:t>
              </a:r>
              <a:endParaRPr lang="en-US" sz="1838" spc="18" dirty="0">
                <a:solidFill>
                  <a:srgbClr val="04383F"/>
                </a:solidFill>
                <a:latin typeface="Arbutus Slab"/>
              </a:endParaRPr>
            </a:p>
            <a:p>
              <a:pPr>
                <a:lnSpc>
                  <a:spcPts val="2757"/>
                </a:lnSpc>
              </a:pPr>
              <a:r>
                <a:rPr lang="en-US" sz="1838" spc="18" dirty="0">
                  <a:solidFill>
                    <a:srgbClr val="04383F"/>
                  </a:solidFill>
                  <a:latin typeface="Arbutus Slab"/>
                </a:rPr>
                <a:t>                                              </a:t>
              </a:r>
              <a:r>
                <a:rPr lang="en-US" sz="1838" spc="18" dirty="0" err="1">
                  <a:solidFill>
                    <a:srgbClr val="04383F"/>
                  </a:solidFill>
                  <a:latin typeface="Arbutus Slab"/>
                </a:rPr>
                <a:t>Matematikteki</a:t>
              </a:r>
              <a:r>
                <a:rPr lang="en-US" sz="1838" spc="18" dirty="0">
                  <a:solidFill>
                    <a:srgbClr val="04383F"/>
                  </a:solidFill>
                  <a:latin typeface="Arbutus Slab"/>
                </a:rPr>
                <a:t> </a:t>
              </a:r>
              <a:r>
                <a:rPr lang="en-US" sz="1838" spc="18" dirty="0" err="1">
                  <a:solidFill>
                    <a:srgbClr val="04383F"/>
                  </a:solidFill>
                  <a:latin typeface="Arbutus Slab"/>
                </a:rPr>
                <a:t>yeri</a:t>
              </a:r>
              <a:endParaRPr lang="en-US" sz="1838" spc="18" dirty="0">
                <a:solidFill>
                  <a:srgbClr val="04383F"/>
                </a:solidFill>
                <a:latin typeface="Arbutus Slab"/>
              </a:endParaRPr>
            </a:p>
            <a:p>
              <a:pPr>
                <a:lnSpc>
                  <a:spcPts val="2757"/>
                </a:lnSpc>
              </a:pPr>
              <a:r>
                <a:rPr lang="en-US" sz="1838" spc="18" dirty="0">
                  <a:solidFill>
                    <a:srgbClr val="04383F"/>
                  </a:solidFill>
                  <a:latin typeface="Arbutus Slab"/>
                </a:rPr>
                <a:t>                                              </a:t>
              </a:r>
              <a:r>
                <a:rPr lang="en-US" sz="1838" spc="18" dirty="0" err="1">
                  <a:solidFill>
                    <a:srgbClr val="04383F"/>
                  </a:solidFill>
                  <a:latin typeface="Arbutus Slab"/>
                </a:rPr>
                <a:t>Çeşitli</a:t>
              </a:r>
              <a:r>
                <a:rPr lang="en-US" sz="1838" spc="18" dirty="0">
                  <a:solidFill>
                    <a:srgbClr val="04383F"/>
                  </a:solidFill>
                  <a:latin typeface="Arbutus Slab"/>
                </a:rPr>
                <a:t> </a:t>
              </a:r>
              <a:r>
                <a:rPr lang="en-US" sz="1838" spc="18" dirty="0" err="1">
                  <a:solidFill>
                    <a:srgbClr val="04383F"/>
                  </a:solidFill>
                  <a:latin typeface="Arbutus Slab"/>
                </a:rPr>
                <a:t>Kullanımları</a:t>
              </a:r>
              <a:endParaRPr lang="en-US" sz="1838" spc="18" dirty="0">
                <a:solidFill>
                  <a:srgbClr val="04383F"/>
                </a:solidFill>
                <a:latin typeface="Arbutus Slab"/>
              </a:endParaRPr>
            </a:p>
            <a:p>
              <a:pPr>
                <a:lnSpc>
                  <a:spcPts val="2757"/>
                </a:lnSpc>
              </a:pPr>
              <a:r>
                <a:rPr lang="en-US" sz="1838" spc="18" dirty="0">
                  <a:solidFill>
                    <a:srgbClr val="04383F"/>
                  </a:solidFill>
                  <a:latin typeface="Arbutus Slab"/>
                </a:rPr>
                <a:t>                                              </a:t>
              </a:r>
              <a:r>
                <a:rPr lang="en-US" sz="1838" spc="18" dirty="0" err="1">
                  <a:solidFill>
                    <a:srgbClr val="04383F"/>
                  </a:solidFill>
                  <a:latin typeface="Arbutus Slab"/>
                </a:rPr>
                <a:t>Örnek</a:t>
              </a:r>
              <a:r>
                <a:rPr lang="en-US" sz="1838" spc="18" dirty="0">
                  <a:solidFill>
                    <a:srgbClr val="04383F"/>
                  </a:solidFill>
                  <a:latin typeface="Arbutus Slab"/>
                </a:rPr>
                <a:t> </a:t>
              </a:r>
              <a:r>
                <a:rPr lang="en-US" sz="1838" spc="18" dirty="0" err="1">
                  <a:solidFill>
                    <a:srgbClr val="04383F"/>
                  </a:solidFill>
                  <a:latin typeface="Arbutus Slab"/>
                </a:rPr>
                <a:t>Bilgisayar</a:t>
              </a:r>
              <a:r>
                <a:rPr lang="en-US" sz="1838" spc="18" dirty="0">
                  <a:solidFill>
                    <a:srgbClr val="04383F"/>
                  </a:solidFill>
                  <a:latin typeface="Arbutus Slab"/>
                </a:rPr>
                <a:t> </a:t>
              </a:r>
              <a:r>
                <a:rPr lang="en-US" sz="1838" spc="18" dirty="0" err="1">
                  <a:solidFill>
                    <a:srgbClr val="04383F"/>
                  </a:solidFill>
                  <a:latin typeface="Arbutus Slab"/>
                </a:rPr>
                <a:t>Programı</a:t>
              </a:r>
              <a:endParaRPr lang="en-US" sz="1838" spc="18" dirty="0">
                <a:solidFill>
                  <a:srgbClr val="04383F"/>
                </a:solidFill>
                <a:latin typeface="Arbutus Slab"/>
              </a:endParaRPr>
            </a:p>
            <a:p>
              <a:pPr algn="l">
                <a:lnSpc>
                  <a:spcPts val="2757"/>
                </a:lnSpc>
              </a:pPr>
              <a:endParaRPr lang="en-US" sz="1838" spc="18" dirty="0">
                <a:solidFill>
                  <a:srgbClr val="04383F"/>
                </a:solidFill>
                <a:latin typeface="Arbutus Slab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45473" y="6110096"/>
            <a:ext cx="1661831" cy="1332104"/>
          </a:xfrm>
          <a:prstGeom prst="rect">
            <a:avLst/>
          </a:prstGeom>
          <a:solidFill>
            <a:srgbClr val="318F9A"/>
          </a:solidFill>
        </p:spPr>
      </p:sp>
      <p:sp>
        <p:nvSpPr>
          <p:cNvPr id="3" name="AutoShape 3"/>
          <p:cNvSpPr/>
          <p:nvPr/>
        </p:nvSpPr>
        <p:spPr>
          <a:xfrm>
            <a:off x="9022080" y="2806700"/>
            <a:ext cx="88912" cy="5240020"/>
          </a:xfrm>
          <a:prstGeom prst="rect">
            <a:avLst/>
          </a:prstGeom>
          <a:solidFill>
            <a:srgbClr val="04383F"/>
          </a:solidFill>
        </p:spPr>
      </p:sp>
      <p:grpSp>
        <p:nvGrpSpPr>
          <p:cNvPr id="4" name="Group 4"/>
          <p:cNvGrpSpPr/>
          <p:nvPr/>
        </p:nvGrpSpPr>
        <p:grpSpPr>
          <a:xfrm rot="-10800000">
            <a:off x="8385173" y="731520"/>
            <a:ext cx="636907" cy="63690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8275555" y="986833"/>
            <a:ext cx="445337" cy="445337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731520" y="755835"/>
            <a:ext cx="6716773" cy="962518"/>
            <a:chOff x="0" y="0"/>
            <a:chExt cx="8955697" cy="1283357"/>
          </a:xfrm>
        </p:grpSpPr>
        <p:sp>
          <p:nvSpPr>
            <p:cNvPr id="9" name="TextBox 9"/>
            <p:cNvSpPr txBox="1"/>
            <p:nvPr/>
          </p:nvSpPr>
          <p:spPr>
            <a:xfrm>
              <a:off x="0" y="-85725"/>
              <a:ext cx="8955697" cy="939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80"/>
                </a:lnSpc>
              </a:pPr>
              <a:r>
                <a:rPr lang="en-US" sz="4200" spc="462">
                  <a:solidFill>
                    <a:srgbClr val="04383F"/>
                  </a:solidFill>
                  <a:latin typeface="League Spartan Italics"/>
                </a:rPr>
                <a:t>KAYNAKÇA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1194175"/>
              <a:ext cx="8945372" cy="89182"/>
            </a:xfrm>
            <a:prstGeom prst="rect">
              <a:avLst/>
            </a:prstGeom>
            <a:solidFill>
              <a:srgbClr val="04383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89753" y="2179955"/>
            <a:ext cx="8290560" cy="1477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210">
                <a:solidFill>
                  <a:srgbClr val="04383F"/>
                </a:solidFill>
                <a:latin typeface="Glacial Indifference"/>
              </a:rPr>
              <a:t>UYGUR KABAEL, TANGÜL. (2010). KABAEL, T. (2010). FONKSIYON KAVRAMI: TARIHI GELIŞIMI, ÖĞRENILME SÜRECI, ÖĞRENCI YANILGILARI VE ÖĞRETIM STRATEJILER. TÜBAV BILIM DERGISI, 3(1), 128-136..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9753" y="4172319"/>
            <a:ext cx="8290560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940"/>
              </a:lnSpc>
              <a:buFont typeface="Arial"/>
              <a:buChar char="•"/>
            </a:pPr>
            <a:r>
              <a:rPr lang="en-US" sz="2100" spc="210">
                <a:solidFill>
                  <a:srgbClr val="04383F"/>
                </a:solidFill>
                <a:latin typeface="Glacial Indifference"/>
              </a:rPr>
              <a:t>MEB 10. SINIF / FONKSIYONLAR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8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7000" y="-127000"/>
            <a:ext cx="2692636" cy="2171531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3" name="AutoShape 3"/>
          <p:cNvSpPr/>
          <p:nvPr/>
        </p:nvSpPr>
        <p:spPr>
          <a:xfrm>
            <a:off x="655308" y="1059180"/>
            <a:ext cx="76212" cy="6383020"/>
          </a:xfrm>
          <a:prstGeom prst="rect">
            <a:avLst/>
          </a:prstGeom>
          <a:solidFill>
            <a:srgbClr val="04383F"/>
          </a:solidFill>
        </p:spPr>
      </p:sp>
      <p:sp>
        <p:nvSpPr>
          <p:cNvPr id="4" name="AutoShape 4"/>
          <p:cNvSpPr/>
          <p:nvPr/>
        </p:nvSpPr>
        <p:spPr>
          <a:xfrm>
            <a:off x="9130710" y="-93946"/>
            <a:ext cx="761024" cy="1199015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5" name="AutoShape 5"/>
          <p:cNvSpPr/>
          <p:nvPr/>
        </p:nvSpPr>
        <p:spPr>
          <a:xfrm>
            <a:off x="4059937" y="726440"/>
            <a:ext cx="5797202" cy="66887"/>
          </a:xfrm>
          <a:prstGeom prst="rect">
            <a:avLst/>
          </a:prstGeom>
          <a:solidFill>
            <a:srgbClr val="04383F"/>
          </a:solidFill>
        </p:spPr>
      </p:sp>
      <p:grpSp>
        <p:nvGrpSpPr>
          <p:cNvPr id="6" name="Group 6"/>
          <p:cNvGrpSpPr/>
          <p:nvPr/>
        </p:nvGrpSpPr>
        <p:grpSpPr>
          <a:xfrm>
            <a:off x="1785680" y="1268593"/>
            <a:ext cx="7236400" cy="4778014"/>
            <a:chOff x="0" y="0"/>
            <a:chExt cx="9648534" cy="6370685"/>
          </a:xfrm>
        </p:grpSpPr>
        <p:sp>
          <p:nvSpPr>
            <p:cNvPr id="7" name="TextBox 7"/>
            <p:cNvSpPr txBox="1"/>
            <p:nvPr/>
          </p:nvSpPr>
          <p:spPr>
            <a:xfrm>
              <a:off x="0" y="-104775"/>
              <a:ext cx="9648534" cy="5225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39"/>
                </a:lnSpc>
              </a:pPr>
              <a:endParaRPr/>
            </a:p>
            <a:p>
              <a:pPr algn="ctr">
                <a:lnSpc>
                  <a:spcPts val="7839"/>
                </a:lnSpc>
              </a:pPr>
              <a:r>
                <a:rPr lang="en-US" sz="5600" spc="616">
                  <a:solidFill>
                    <a:srgbClr val="FCF6E7"/>
                  </a:solidFill>
                  <a:latin typeface="Arbutus Slab Italics"/>
                </a:rPr>
                <a:t>DİNLEDİĞİNİZ IÇIN TEŞEKKÜRLER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675" y="5405274"/>
              <a:ext cx="9634859" cy="9654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spc="210">
                  <a:solidFill>
                    <a:srgbClr val="131411"/>
                  </a:solidFill>
                  <a:latin typeface="Arbutus Slab Bold"/>
                </a:rPr>
                <a:t>ZEHRA MIRAY DÜZTAŞ</a:t>
              </a:r>
            </a:p>
            <a:p>
              <a:pPr algn="r">
                <a:lnSpc>
                  <a:spcPts val="2940"/>
                </a:lnSpc>
              </a:pPr>
              <a:r>
                <a:rPr lang="en-US" sz="2100" spc="210">
                  <a:solidFill>
                    <a:srgbClr val="131411"/>
                  </a:solidFill>
                  <a:latin typeface="Arbutus Slab Bold"/>
                </a:rPr>
                <a:t>                                10E / 222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1520" y="2789613"/>
            <a:ext cx="9245600" cy="71967"/>
          </a:xfrm>
          <a:prstGeom prst="rect">
            <a:avLst/>
          </a:prstGeom>
          <a:solidFill>
            <a:srgbClr val="04383F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731520" y="2633170"/>
            <a:ext cx="394999" cy="394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0800000">
            <a:off x="784196" y="2883346"/>
            <a:ext cx="289648" cy="289648"/>
            <a:chOff x="-2540" y="-254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6135052" y="2633170"/>
            <a:ext cx="394999" cy="394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10800000">
            <a:off x="6187728" y="2883346"/>
            <a:ext cx="289648" cy="289648"/>
            <a:chOff x="-2540" y="-254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38423" y="3613785"/>
            <a:ext cx="1923338" cy="2499363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l="59892" r="41" b="6555"/>
          <a:stretch>
            <a:fillRect/>
          </a:stretch>
        </p:blipFill>
        <p:spPr>
          <a:xfrm>
            <a:off x="7028908" y="3613785"/>
            <a:ext cx="1993172" cy="2455548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728929" y="1070633"/>
            <a:ext cx="8293151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462">
                <a:solidFill>
                  <a:srgbClr val="04383F"/>
                </a:solidFill>
                <a:latin typeface="Arbutus Slab Italics"/>
              </a:rPr>
              <a:t>TARİHÇESİ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36152" y="3613785"/>
            <a:ext cx="1602271" cy="2252939"/>
            <a:chOff x="0" y="0"/>
            <a:chExt cx="2136361" cy="300391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213636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240">
                  <a:solidFill>
                    <a:srgbClr val="04383F"/>
                  </a:solidFill>
                  <a:latin typeface="Arbutus Slab"/>
                </a:rPr>
                <a:t>LEIBNIZ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23329"/>
              <a:ext cx="2136361" cy="2180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 spc="20">
                  <a:solidFill>
                    <a:srgbClr val="04383F"/>
                  </a:solidFill>
                  <a:latin typeface="Adigiana Toybox"/>
                </a:rPr>
                <a:t>17. yy</a:t>
              </a:r>
            </a:p>
            <a:p>
              <a:pPr>
                <a:lnSpc>
                  <a:spcPts val="3149"/>
                </a:lnSpc>
              </a:pPr>
              <a:endParaRPr lang="en-US" sz="2099" spc="20">
                <a:solidFill>
                  <a:srgbClr val="04383F"/>
                </a:solidFill>
                <a:latin typeface="Adigiana Toybox"/>
              </a:endParaRPr>
            </a:p>
            <a:p>
              <a:pPr>
                <a:lnSpc>
                  <a:spcPts val="3449"/>
                </a:lnSpc>
              </a:pPr>
              <a:r>
                <a:rPr lang="en-US" sz="2299" spc="22">
                  <a:solidFill>
                    <a:srgbClr val="04383F"/>
                  </a:solidFill>
                  <a:latin typeface="Arbutus Slab"/>
                </a:rPr>
                <a:t>İlk kullanım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676240" y="3613785"/>
            <a:ext cx="1602271" cy="2180549"/>
            <a:chOff x="0" y="0"/>
            <a:chExt cx="2136361" cy="290739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47625"/>
              <a:ext cx="213636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240">
                  <a:solidFill>
                    <a:srgbClr val="04383F"/>
                  </a:solidFill>
                  <a:latin typeface="Arbutus Slab"/>
                </a:rPr>
                <a:t>EULER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23329"/>
              <a:ext cx="2136361" cy="2084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 spc="20">
                  <a:solidFill>
                    <a:srgbClr val="04383F"/>
                  </a:solidFill>
                  <a:latin typeface="Adigiana Toybox"/>
                </a:rPr>
                <a:t>18.yy</a:t>
              </a:r>
            </a:p>
            <a:p>
              <a:pPr>
                <a:lnSpc>
                  <a:spcPts val="3149"/>
                </a:lnSpc>
              </a:pPr>
              <a:endParaRPr lang="en-US" sz="2099" spc="20">
                <a:solidFill>
                  <a:srgbClr val="04383F"/>
                </a:solidFill>
                <a:latin typeface="Adigiana Toybox"/>
              </a:endParaRPr>
            </a:p>
            <a:p>
              <a:pPr>
                <a:lnSpc>
                  <a:spcPts val="3149"/>
                </a:lnSpc>
              </a:pPr>
              <a:r>
                <a:rPr lang="en-US" sz="2299" spc="22">
                  <a:solidFill>
                    <a:srgbClr val="04383F"/>
                  </a:solidFill>
                  <a:latin typeface="Arbutus Slab"/>
                </a:rPr>
                <a:t>Genel tanım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2758703"/>
            <a:ext cx="10200434" cy="71967"/>
          </a:xfrm>
          <a:prstGeom prst="rect">
            <a:avLst/>
          </a:prstGeom>
          <a:solidFill>
            <a:srgbClr val="04383F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2764314" y="2597187"/>
            <a:ext cx="394999" cy="394999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0800000">
            <a:off x="2816990" y="2830670"/>
            <a:ext cx="289648" cy="289648"/>
            <a:chOff x="-2540" y="-254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8065942" y="2633170"/>
            <a:ext cx="394999" cy="394999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-10800000">
            <a:off x="8118618" y="2847362"/>
            <a:ext cx="289648" cy="289648"/>
            <a:chOff x="-2540" y="-254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10808" r="18854"/>
          <a:stretch>
            <a:fillRect/>
          </a:stretch>
        </p:blipFill>
        <p:spPr>
          <a:xfrm>
            <a:off x="0" y="3603031"/>
            <a:ext cx="1830458" cy="260238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406" b="11685"/>
          <a:stretch>
            <a:fillRect/>
          </a:stretch>
        </p:blipFill>
        <p:spPr>
          <a:xfrm>
            <a:off x="5001954" y="3422742"/>
            <a:ext cx="1996404" cy="2133545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 l="18493" t="16825" r="20629" b="7974"/>
          <a:stretch>
            <a:fillRect/>
          </a:stretch>
        </p:blipFill>
        <p:spPr>
          <a:xfrm>
            <a:off x="4875504" y="5752289"/>
            <a:ext cx="2249304" cy="1562911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28929" y="1070633"/>
            <a:ext cx="8293151" cy="71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 spc="462">
                <a:solidFill>
                  <a:srgbClr val="04383F"/>
                </a:solidFill>
                <a:latin typeface="Arbutus Slab Italics"/>
              </a:rPr>
              <a:t>TARİHÇESİ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213353" y="3603031"/>
            <a:ext cx="1786569" cy="2980649"/>
            <a:chOff x="0" y="0"/>
            <a:chExt cx="2382091" cy="3974199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47625"/>
              <a:ext cx="2382091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240">
                  <a:solidFill>
                    <a:srgbClr val="04383F"/>
                  </a:solidFill>
                  <a:latin typeface="Arbutus Slab"/>
                </a:rPr>
                <a:t>CAUCHY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23329"/>
              <a:ext cx="2382091" cy="3150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 spc="20">
                  <a:solidFill>
                    <a:srgbClr val="04383F"/>
                  </a:solidFill>
                  <a:latin typeface="Adigiana Toybox"/>
                </a:rPr>
                <a:t>19. yy</a:t>
              </a:r>
            </a:p>
            <a:p>
              <a:pPr>
                <a:lnSpc>
                  <a:spcPts val="3149"/>
                </a:lnSpc>
              </a:pPr>
              <a:r>
                <a:rPr lang="en-US" sz="2299" spc="22">
                  <a:solidFill>
                    <a:srgbClr val="04383F"/>
                  </a:solidFill>
                  <a:latin typeface="Arbutus Slab"/>
                </a:rPr>
                <a:t>Değişkenler arası bağlılık kavramı</a:t>
              </a:r>
            </a:p>
            <a:p>
              <a:pPr>
                <a:lnSpc>
                  <a:spcPts val="3149"/>
                </a:lnSpc>
              </a:pPr>
              <a:endParaRPr lang="en-US" sz="2299" spc="22">
                <a:solidFill>
                  <a:srgbClr val="04383F"/>
                </a:solidFill>
                <a:latin typeface="Arbutus Slab"/>
              </a:endParaRPr>
            </a:p>
            <a:p>
              <a:pPr>
                <a:lnSpc>
                  <a:spcPts val="3149"/>
                </a:lnSpc>
              </a:pPr>
              <a:endParaRPr lang="en-US" sz="2299" spc="22">
                <a:solidFill>
                  <a:srgbClr val="04383F"/>
                </a:solidFill>
                <a:latin typeface="Arbutus Slab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375036" y="3571476"/>
            <a:ext cx="2825398" cy="2633939"/>
            <a:chOff x="0" y="0"/>
            <a:chExt cx="3767198" cy="3511919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47625"/>
              <a:ext cx="3767198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spc="239">
                  <a:solidFill>
                    <a:srgbClr val="04383F"/>
                  </a:solidFill>
                  <a:latin typeface="Arbutus Slab"/>
                </a:rPr>
                <a:t>DRICHLET-BOURBAKI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382129"/>
              <a:ext cx="3767198" cy="21297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 spc="20">
                  <a:solidFill>
                    <a:srgbClr val="04383F"/>
                  </a:solidFill>
                  <a:latin typeface="Adigiana Toybox"/>
                </a:rPr>
                <a:t>        19 - 20. yy</a:t>
              </a:r>
            </a:p>
            <a:p>
              <a:pPr>
                <a:lnSpc>
                  <a:spcPts val="3149"/>
                </a:lnSpc>
              </a:pPr>
              <a:r>
                <a:rPr lang="en-US" sz="2099" spc="20">
                  <a:solidFill>
                    <a:srgbClr val="04383F"/>
                  </a:solidFill>
                  <a:latin typeface="Adigiana Toybox"/>
                </a:rPr>
                <a:t>  </a:t>
              </a:r>
              <a:r>
                <a:rPr lang="en-US" sz="2299" spc="22">
                  <a:solidFill>
                    <a:srgbClr val="04383F"/>
                  </a:solidFill>
                  <a:latin typeface="Arbutus Slab"/>
                </a:rPr>
                <a:t>Ders kitaplarına </a:t>
              </a:r>
            </a:p>
            <a:p>
              <a:pPr>
                <a:lnSpc>
                  <a:spcPts val="3149"/>
                </a:lnSpc>
              </a:pPr>
              <a:r>
                <a:rPr lang="en-US" sz="2099" spc="20">
                  <a:solidFill>
                    <a:srgbClr val="04383F"/>
                  </a:solidFill>
                  <a:latin typeface="Arbutus Slab"/>
                </a:rPr>
                <a:t>    </a:t>
              </a:r>
              <a:r>
                <a:rPr lang="en-US" sz="2299" spc="22">
                  <a:solidFill>
                    <a:srgbClr val="04383F"/>
                  </a:solidFill>
                  <a:latin typeface="Arbutus Slab"/>
                </a:rPr>
                <a:t>giren tanım</a:t>
              </a:r>
            </a:p>
            <a:p>
              <a:pPr>
                <a:lnSpc>
                  <a:spcPts val="3449"/>
                </a:lnSpc>
              </a:pPr>
              <a:endParaRPr lang="en-US" sz="2299" spc="22">
                <a:solidFill>
                  <a:srgbClr val="04383F"/>
                </a:solidFill>
                <a:latin typeface="Arbutus Slab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8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1848" y="2130816"/>
            <a:ext cx="7309905" cy="3053567"/>
            <a:chOff x="0" y="0"/>
            <a:chExt cx="9746540" cy="4071423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9746540" cy="34039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48"/>
                </a:lnSpc>
              </a:pPr>
              <a:r>
                <a:rPr lang="en-US" sz="3600" spc="36">
                  <a:solidFill>
                    <a:srgbClr val="04383F"/>
                  </a:solidFill>
                  <a:latin typeface="Arbutus Slab Italics"/>
                </a:rPr>
                <a:t>Tanım kümesindeki her elemanı değer kümesindeki yalnız bir elemanla eşleyen bağıntıya </a:t>
              </a:r>
              <a:r>
                <a:rPr lang="en-US" sz="3600" spc="36">
                  <a:solidFill>
                    <a:srgbClr val="D9D9D9"/>
                  </a:solidFill>
                  <a:latin typeface="Arbutus Slab Italics"/>
                </a:rPr>
                <a:t>fonksiyon </a:t>
              </a:r>
              <a:r>
                <a:rPr lang="en-US" sz="3600" spc="36">
                  <a:solidFill>
                    <a:srgbClr val="04383F"/>
                  </a:solidFill>
                  <a:latin typeface="Arbutus Slab Italics"/>
                </a:rPr>
                <a:t>denir.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84497" y="3600464"/>
              <a:ext cx="9377546" cy="47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 spc="210">
                  <a:solidFill>
                    <a:srgbClr val="04383F"/>
                  </a:solidFill>
                  <a:latin typeface="Glacial Indifference"/>
                </a:rPr>
                <a:t>                                     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131541" y="-105910"/>
            <a:ext cx="721185" cy="1421526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7" name="AutoShape 7"/>
          <p:cNvSpPr/>
          <p:nvPr/>
        </p:nvSpPr>
        <p:spPr>
          <a:xfrm>
            <a:off x="4489451" y="728576"/>
            <a:ext cx="5797202" cy="66887"/>
          </a:xfrm>
          <a:prstGeom prst="rect">
            <a:avLst/>
          </a:prstGeom>
          <a:solidFill>
            <a:srgbClr val="04383F"/>
          </a:solidFill>
        </p:spPr>
      </p:sp>
      <p:sp>
        <p:nvSpPr>
          <p:cNvPr id="8" name="AutoShape 8"/>
          <p:cNvSpPr/>
          <p:nvPr/>
        </p:nvSpPr>
        <p:spPr>
          <a:xfrm>
            <a:off x="-112735" y="5943431"/>
            <a:ext cx="777552" cy="1471804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10" name="AutoShape 10"/>
          <p:cNvSpPr/>
          <p:nvPr/>
        </p:nvSpPr>
        <p:spPr>
          <a:xfrm>
            <a:off x="-508996" y="6494720"/>
            <a:ext cx="5797202" cy="66887"/>
          </a:xfrm>
          <a:prstGeom prst="rect">
            <a:avLst/>
          </a:prstGeom>
          <a:solidFill>
            <a:srgbClr val="04383F"/>
          </a:solidFill>
        </p:spPr>
      </p:sp>
      <p:grpSp>
        <p:nvGrpSpPr>
          <p:cNvPr id="11" name="Group 11"/>
          <p:cNvGrpSpPr/>
          <p:nvPr/>
        </p:nvGrpSpPr>
        <p:grpSpPr>
          <a:xfrm>
            <a:off x="8783709" y="6010097"/>
            <a:ext cx="573583" cy="573583"/>
            <a:chOff x="0" y="0"/>
            <a:chExt cx="6350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8686868" y="5975900"/>
            <a:ext cx="361416" cy="361416"/>
            <a:chOff x="-2540" y="-2540"/>
            <a:chExt cx="6355080" cy="6355080"/>
          </a:xfrm>
        </p:grpSpPr>
        <p:sp>
          <p:nvSpPr>
            <p:cNvPr id="14" name="Freeform 14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397006" y="731520"/>
            <a:ext cx="573583" cy="573583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714699" y="964404"/>
            <a:ext cx="361416" cy="361416"/>
            <a:chOff x="-2540" y="-254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31524" y="5084693"/>
            <a:ext cx="1925961" cy="2441536"/>
          </a:xfrm>
          <a:prstGeom prst="rect">
            <a:avLst/>
          </a:prstGeom>
          <a:solidFill>
            <a:srgbClr val="04383F"/>
          </a:solidFill>
        </p:spPr>
      </p:sp>
      <p:sp>
        <p:nvSpPr>
          <p:cNvPr id="3" name="AutoShape 3"/>
          <p:cNvSpPr/>
          <p:nvPr/>
        </p:nvSpPr>
        <p:spPr>
          <a:xfrm>
            <a:off x="655308" y="-127000"/>
            <a:ext cx="76212" cy="6192520"/>
          </a:xfrm>
          <a:prstGeom prst="rect">
            <a:avLst/>
          </a:prstGeom>
          <a:solidFill>
            <a:srgbClr val="318F9A"/>
          </a:solidFill>
        </p:spPr>
      </p:sp>
      <p:grpSp>
        <p:nvGrpSpPr>
          <p:cNvPr id="4" name="Group 4"/>
          <p:cNvGrpSpPr/>
          <p:nvPr/>
        </p:nvGrpSpPr>
        <p:grpSpPr>
          <a:xfrm>
            <a:off x="9001825" y="3749083"/>
            <a:ext cx="1223421" cy="1223421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634401" y="3973184"/>
            <a:ext cx="775219" cy="775219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 t="2585" b="1121"/>
          <a:stretch>
            <a:fillRect/>
          </a:stretch>
        </p:blipFill>
        <p:spPr>
          <a:xfrm>
            <a:off x="1796728" y="2622549"/>
            <a:ext cx="6698639" cy="300636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81502" y="750570"/>
            <a:ext cx="6640578" cy="160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369"/>
              </a:lnSpc>
            </a:pPr>
            <a:r>
              <a:rPr lang="en-US" sz="5491" spc="-54">
                <a:solidFill>
                  <a:srgbClr val="04383F"/>
                </a:solidFill>
                <a:latin typeface="Arbutus Slab Italics"/>
              </a:rPr>
              <a:t>Fonksiyon Bağıntısı Gösterimi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76447" y="6032838"/>
            <a:ext cx="3425344" cy="1054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001">
                <a:solidFill>
                  <a:srgbClr val="000000"/>
                </a:solidFill>
                <a:latin typeface="Arimo"/>
              </a:rPr>
              <a:t>Tanım kümesi = {1,2,3}</a:t>
            </a:r>
          </a:p>
          <a:p>
            <a:pPr algn="ctr">
              <a:lnSpc>
                <a:spcPts val="2802"/>
              </a:lnSpc>
            </a:pPr>
            <a:r>
              <a:rPr lang="en-US" sz="2001">
                <a:solidFill>
                  <a:srgbClr val="000000"/>
                </a:solidFill>
                <a:latin typeface="Arimo"/>
              </a:rPr>
              <a:t> Değer kümesi = {P,Q,R}</a:t>
            </a:r>
          </a:p>
          <a:p>
            <a:pPr algn="ctr">
              <a:lnSpc>
                <a:spcPts val="2802"/>
              </a:lnSpc>
            </a:pPr>
            <a:r>
              <a:rPr lang="en-US" sz="2001">
                <a:solidFill>
                  <a:srgbClr val="FF1616"/>
                </a:solidFill>
                <a:latin typeface="Arimo"/>
              </a:rPr>
              <a:t>Görüntü kümesi f(x) = {P,Q}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34387" y="3533073"/>
            <a:ext cx="172917" cy="592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08"/>
              </a:lnSpc>
            </a:pPr>
            <a:r>
              <a:rPr lang="en-US" sz="3291">
                <a:solidFill>
                  <a:srgbClr val="FF1616"/>
                </a:solidFill>
                <a:latin typeface="Arimo Bold"/>
              </a:rPr>
              <a:t>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8F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1520" y="4836150"/>
            <a:ext cx="1880455" cy="11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Tanım kümesi</a:t>
            </a:r>
          </a:p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(Girdiler)</a:t>
            </a:r>
          </a:p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x</a:t>
            </a:r>
          </a:p>
        </p:txBody>
      </p:sp>
      <p:sp>
        <p:nvSpPr>
          <p:cNvPr id="3" name="AutoShape 3"/>
          <p:cNvSpPr/>
          <p:nvPr/>
        </p:nvSpPr>
        <p:spPr>
          <a:xfrm>
            <a:off x="9022080" y="2806700"/>
            <a:ext cx="88912" cy="5240020"/>
          </a:xfrm>
          <a:prstGeom prst="rect">
            <a:avLst/>
          </a:prstGeom>
          <a:solidFill>
            <a:srgbClr val="04383F"/>
          </a:solidFill>
        </p:spPr>
      </p:sp>
      <p:grpSp>
        <p:nvGrpSpPr>
          <p:cNvPr id="4" name="Group 4"/>
          <p:cNvGrpSpPr/>
          <p:nvPr/>
        </p:nvGrpSpPr>
        <p:grpSpPr>
          <a:xfrm rot="-10800000">
            <a:off x="8385173" y="731520"/>
            <a:ext cx="636907" cy="63690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00000">
            <a:off x="8275555" y="986833"/>
            <a:ext cx="445337" cy="445337"/>
            <a:chOff x="-2540" y="-2540"/>
            <a:chExt cx="6355080" cy="6355080"/>
          </a:xfrm>
        </p:grpSpPr>
        <p:sp>
          <p:nvSpPr>
            <p:cNvPr id="7" name="Freeform 7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6224988" y="4836150"/>
            <a:ext cx="2478638" cy="11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Görüntü Kümesi</a:t>
            </a:r>
          </a:p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(Çıktılar)</a:t>
            </a:r>
          </a:p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f(x)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31520" y="755835"/>
            <a:ext cx="6716773" cy="892668"/>
            <a:chOff x="0" y="0"/>
            <a:chExt cx="8955697" cy="1190224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66675"/>
              <a:ext cx="8955697" cy="826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19"/>
                </a:lnSpc>
              </a:pPr>
              <a:r>
                <a:rPr lang="en-US" sz="3799" spc="417">
                  <a:solidFill>
                    <a:srgbClr val="04383F"/>
                  </a:solidFill>
                  <a:latin typeface="Arbutus Slab Italics"/>
                </a:rPr>
                <a:t>FONKSIYON MAKINESI</a:t>
              </a:r>
            </a:p>
          </p:txBody>
        </p:sp>
        <p:sp>
          <p:nvSpPr>
            <p:cNvPr id="11" name="AutoShape 11"/>
            <p:cNvSpPr/>
            <p:nvPr/>
          </p:nvSpPr>
          <p:spPr>
            <a:xfrm>
              <a:off x="0" y="1101041"/>
              <a:ext cx="8945372" cy="89182"/>
            </a:xfrm>
            <a:prstGeom prst="rect">
              <a:avLst/>
            </a:prstGeom>
            <a:solidFill>
              <a:srgbClr val="04383F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 t="201" b="201"/>
          <a:stretch>
            <a:fillRect/>
          </a:stretch>
        </p:blipFill>
        <p:spPr>
          <a:xfrm>
            <a:off x="395927" y="2000348"/>
            <a:ext cx="8307700" cy="29024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22080" y="2806700"/>
            <a:ext cx="88912" cy="5240020"/>
          </a:xfrm>
          <a:prstGeom prst="rect">
            <a:avLst/>
          </a:prstGeom>
          <a:solidFill>
            <a:srgbClr val="04383F"/>
          </a:solidFill>
        </p:spPr>
      </p:sp>
      <p:grpSp>
        <p:nvGrpSpPr>
          <p:cNvPr id="3" name="Group 3"/>
          <p:cNvGrpSpPr/>
          <p:nvPr/>
        </p:nvGrpSpPr>
        <p:grpSpPr>
          <a:xfrm rot="-10800000">
            <a:off x="8385173" y="731520"/>
            <a:ext cx="636907" cy="63690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4383F"/>
            </a:solid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-10800000">
            <a:off x="8275555" y="986833"/>
            <a:ext cx="445337" cy="445337"/>
            <a:chOff x="-2540" y="-2540"/>
            <a:chExt cx="6355080" cy="6355080"/>
          </a:xfrm>
        </p:grpSpPr>
        <p:sp>
          <p:nvSpPr>
            <p:cNvPr id="6" name="Freeform 6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318F9A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31520" y="755835"/>
            <a:ext cx="6716773" cy="1559418"/>
            <a:chOff x="0" y="0"/>
            <a:chExt cx="8955697" cy="2079224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8955697" cy="17159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19"/>
                </a:lnSpc>
              </a:pPr>
              <a:r>
                <a:rPr lang="en-US" sz="3799" spc="417">
                  <a:solidFill>
                    <a:srgbClr val="04383F"/>
                  </a:solidFill>
                  <a:latin typeface="Arbutus Slab Italics"/>
                </a:rPr>
                <a:t>KIYMA MAKINESI ANALOJİSİ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990041"/>
              <a:ext cx="8945372" cy="89182"/>
            </a:xfrm>
            <a:prstGeom prst="rect">
              <a:avLst/>
            </a:prstGeom>
            <a:solidFill>
              <a:srgbClr val="04383F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 t="2846" b="6792"/>
          <a:stretch>
            <a:fillRect/>
          </a:stretch>
        </p:blipFill>
        <p:spPr>
          <a:xfrm>
            <a:off x="1671748" y="2643178"/>
            <a:ext cx="4360856" cy="3940502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25132" y="2878455"/>
            <a:ext cx="1880455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Girdi: </a:t>
            </a:r>
          </a:p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Et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5132" y="4647565"/>
            <a:ext cx="2478638" cy="779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Çıktı:</a:t>
            </a:r>
          </a:p>
          <a:p>
            <a:pPr>
              <a:lnSpc>
                <a:spcPts val="3150"/>
              </a:lnSpc>
            </a:pPr>
            <a:r>
              <a:rPr lang="en-US" sz="2100" spc="21">
                <a:solidFill>
                  <a:srgbClr val="04383F"/>
                </a:solidFill>
                <a:latin typeface="Glacial Indifference Bold"/>
              </a:rPr>
              <a:t>Kıyma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42082" y="2730500"/>
            <a:ext cx="2033473" cy="2711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9"/>
              </a:lnSpc>
            </a:pPr>
            <a:r>
              <a:rPr lang="en-US" sz="2406" spc="24">
                <a:solidFill>
                  <a:srgbClr val="000000"/>
                </a:solidFill>
                <a:latin typeface="Arbutus Slab"/>
              </a:rPr>
              <a:t>Fonksiyonun </a:t>
            </a:r>
          </a:p>
          <a:p>
            <a:pPr algn="ctr">
              <a:lnSpc>
                <a:spcPts val="3609"/>
              </a:lnSpc>
            </a:pPr>
            <a:r>
              <a:rPr lang="en-US" sz="2406" spc="24">
                <a:solidFill>
                  <a:srgbClr val="000000"/>
                </a:solidFill>
                <a:latin typeface="Arbutus Slab"/>
              </a:rPr>
              <a:t>mantığı</a:t>
            </a:r>
          </a:p>
          <a:p>
            <a:pPr algn="ctr">
              <a:lnSpc>
                <a:spcPts val="3609"/>
              </a:lnSpc>
            </a:pPr>
            <a:r>
              <a:rPr lang="en-US" sz="2406" spc="24">
                <a:solidFill>
                  <a:srgbClr val="000000"/>
                </a:solidFill>
                <a:latin typeface="Arbutus Slab"/>
              </a:rPr>
              <a:t>genellikle</a:t>
            </a:r>
          </a:p>
          <a:p>
            <a:pPr algn="ctr">
              <a:lnSpc>
                <a:spcPts val="3609"/>
              </a:lnSpc>
            </a:pPr>
            <a:r>
              <a:rPr lang="en-US" sz="2406" spc="24">
                <a:solidFill>
                  <a:srgbClr val="000000"/>
                </a:solidFill>
                <a:latin typeface="Arbutus Slab"/>
              </a:rPr>
              <a:t>kıyma </a:t>
            </a:r>
          </a:p>
          <a:p>
            <a:pPr algn="ctr">
              <a:lnSpc>
                <a:spcPts val="3609"/>
              </a:lnSpc>
            </a:pPr>
            <a:r>
              <a:rPr lang="en-US" sz="2406" spc="24">
                <a:solidFill>
                  <a:srgbClr val="000000"/>
                </a:solidFill>
                <a:latin typeface="Arbutus Slab"/>
              </a:rPr>
              <a:t>makinesine </a:t>
            </a:r>
          </a:p>
          <a:p>
            <a:pPr algn="ctr">
              <a:lnSpc>
                <a:spcPts val="3609"/>
              </a:lnSpc>
              <a:spcBef>
                <a:spcPct val="0"/>
              </a:spcBef>
            </a:pPr>
            <a:r>
              <a:rPr lang="en-US" sz="2406" spc="24">
                <a:solidFill>
                  <a:srgbClr val="000000"/>
                </a:solidFill>
                <a:latin typeface="Arbutus Slab"/>
              </a:rPr>
              <a:t>benzetilir.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38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68810" y="-160230"/>
            <a:ext cx="694219" cy="1497585"/>
          </a:xfrm>
          <a:prstGeom prst="rect">
            <a:avLst/>
          </a:prstGeom>
          <a:solidFill>
            <a:srgbClr val="FDFDFD"/>
          </a:solidFill>
        </p:spPr>
      </p:sp>
      <p:sp>
        <p:nvSpPr>
          <p:cNvPr id="3" name="AutoShape 3"/>
          <p:cNvSpPr/>
          <p:nvPr/>
        </p:nvSpPr>
        <p:spPr>
          <a:xfrm>
            <a:off x="5297260" y="738885"/>
            <a:ext cx="5797202" cy="66887"/>
          </a:xfrm>
          <a:prstGeom prst="rect">
            <a:avLst/>
          </a:prstGeom>
          <a:solidFill>
            <a:srgbClr val="5CE1E6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2939" t="3603" r="55592" b="21978"/>
          <a:stretch>
            <a:fillRect/>
          </a:stretch>
        </p:blipFill>
        <p:spPr>
          <a:xfrm>
            <a:off x="269477" y="2210965"/>
            <a:ext cx="2577073" cy="210217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5177" t="4345" r="5177" b="5902"/>
          <a:stretch>
            <a:fillRect/>
          </a:stretch>
        </p:blipFill>
        <p:spPr>
          <a:xfrm>
            <a:off x="6996059" y="2210965"/>
            <a:ext cx="2399604" cy="210217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t="2763" b="2763"/>
          <a:stretch>
            <a:fillRect/>
          </a:stretch>
        </p:blipFill>
        <p:spPr>
          <a:xfrm>
            <a:off x="3113318" y="2210965"/>
            <a:ext cx="3526965" cy="210217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34342" y="716071"/>
            <a:ext cx="4775800" cy="62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48"/>
              </a:lnSpc>
            </a:pPr>
            <a:r>
              <a:rPr lang="en-US" sz="3600" spc="36">
                <a:solidFill>
                  <a:srgbClr val="FDFDFD"/>
                </a:solidFill>
                <a:latin typeface="League Spartan Italics"/>
              </a:rPr>
              <a:t>Fonksiyon Çeşitleri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34342" y="4740034"/>
            <a:ext cx="2412207" cy="1580756"/>
            <a:chOff x="0" y="0"/>
            <a:chExt cx="3216276" cy="2107675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3216276" cy="47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210">
                  <a:solidFill>
                    <a:srgbClr val="5CE1E6"/>
                  </a:solidFill>
                  <a:latin typeface="Arbutus Slab"/>
                </a:rPr>
                <a:t>BIRE BIR (1-1)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562720"/>
              <a:ext cx="3216276" cy="1544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21">
                  <a:solidFill>
                    <a:srgbClr val="FDFDFD"/>
                  </a:solidFill>
                  <a:latin typeface="Arbutus Slab"/>
                </a:rPr>
                <a:t>Her elemanı farklı elemanla eşler.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3245628" y="4740034"/>
            <a:ext cx="4090867" cy="2373236"/>
            <a:chOff x="0" y="0"/>
            <a:chExt cx="5454489" cy="316431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47625"/>
              <a:ext cx="5454489" cy="47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210">
                  <a:solidFill>
                    <a:srgbClr val="5CE1E6"/>
                  </a:solidFill>
                  <a:latin typeface="Arbutus Slab"/>
                </a:rPr>
                <a:t>ÖRTEN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62720"/>
              <a:ext cx="5454489" cy="2601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21">
                  <a:solidFill>
                    <a:srgbClr val="FDFDFD"/>
                  </a:solidFill>
                  <a:latin typeface="Arbutus Slab"/>
                </a:rPr>
                <a:t>Değer kümesindeki </a:t>
              </a:r>
            </a:p>
            <a:p>
              <a:pPr>
                <a:lnSpc>
                  <a:spcPts val="3150"/>
                </a:lnSpc>
              </a:pPr>
              <a:r>
                <a:rPr lang="en-US" sz="2100" spc="21">
                  <a:solidFill>
                    <a:srgbClr val="FDFDFD"/>
                  </a:solidFill>
                  <a:latin typeface="Arbutus Slab"/>
                </a:rPr>
                <a:t>bütün elemanlar </a:t>
              </a:r>
            </a:p>
            <a:p>
              <a:pPr>
                <a:lnSpc>
                  <a:spcPts val="3150"/>
                </a:lnSpc>
              </a:pPr>
              <a:r>
                <a:rPr lang="en-US" sz="2100" spc="21">
                  <a:solidFill>
                    <a:srgbClr val="FDFDFD"/>
                  </a:solidFill>
                  <a:latin typeface="Arbutus Slab"/>
                </a:rPr>
                <a:t>eşlenir.</a:t>
              </a:r>
            </a:p>
            <a:p>
              <a:pPr>
                <a:lnSpc>
                  <a:spcPts val="3150"/>
                </a:lnSpc>
              </a:pPr>
              <a:endParaRPr lang="en-US" sz="2100" spc="21">
                <a:solidFill>
                  <a:srgbClr val="FDFDFD"/>
                </a:solidFill>
                <a:latin typeface="Arbutus Slab"/>
              </a:endParaRPr>
            </a:p>
            <a:p>
              <a:pPr>
                <a:lnSpc>
                  <a:spcPts val="3150"/>
                </a:lnSpc>
              </a:pPr>
              <a:r>
                <a:rPr lang="en-US" sz="2100" spc="21">
                  <a:solidFill>
                    <a:srgbClr val="FDFDFD"/>
                  </a:solidFill>
                  <a:latin typeface="Arbutus Slab"/>
                </a:rPr>
                <a:t>Değer küm.=Görüntü küm.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56603" y="4740034"/>
            <a:ext cx="2412207" cy="1580756"/>
            <a:chOff x="0" y="0"/>
            <a:chExt cx="3216276" cy="210767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47625"/>
              <a:ext cx="3216276" cy="4709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210">
                  <a:solidFill>
                    <a:srgbClr val="5CE1E6"/>
                  </a:solidFill>
                  <a:latin typeface="Arbutus Slab"/>
                </a:rPr>
                <a:t>IÇINE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562720"/>
              <a:ext cx="3216276" cy="15449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21">
                  <a:solidFill>
                    <a:srgbClr val="FDFDFD"/>
                  </a:solidFill>
                  <a:latin typeface="Arbutus Slab"/>
                </a:rPr>
                <a:t>Değer kümesinde eşlenmeyen eleman kalır.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370</Words>
  <Application>Microsoft Office PowerPoint</Application>
  <PresentationFormat>Custom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Arial</vt:lpstr>
      <vt:lpstr>Arimo Bold</vt:lpstr>
      <vt:lpstr>Glacial Indifference</vt:lpstr>
      <vt:lpstr>Arbutus Slab Bold</vt:lpstr>
      <vt:lpstr>Adigiana Toybox</vt:lpstr>
      <vt:lpstr>Arbutus Slab</vt:lpstr>
      <vt:lpstr>Arbutus Slab Italics</vt:lpstr>
      <vt:lpstr>Calibri</vt:lpstr>
      <vt:lpstr>Andada</vt:lpstr>
      <vt:lpstr>League Spartan Italics</vt:lpstr>
      <vt:lpstr>Arimo</vt:lpstr>
      <vt:lpstr>Andada Bold Italics</vt:lpstr>
      <vt:lpstr>Glacial Indifference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Green Math Education Presentation</dc:title>
  <dc:creator>Sedat Admin</dc:creator>
  <cp:lastModifiedBy>Netas</cp:lastModifiedBy>
  <cp:revision>4</cp:revision>
  <dcterms:created xsi:type="dcterms:W3CDTF">2006-08-16T00:00:00Z</dcterms:created>
  <dcterms:modified xsi:type="dcterms:W3CDTF">2023-11-25T12:58:55Z</dcterms:modified>
  <dc:identifier>DAEZbN9gIjA</dc:identifier>
</cp:coreProperties>
</file>